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92" r:id="rId2"/>
    <p:sldMasterId id="2147483704" r:id="rId3"/>
    <p:sldMasterId id="2147483716" r:id="rId4"/>
    <p:sldMasterId id="2147483728" r:id="rId5"/>
  </p:sldMasterIdLst>
  <p:notesMasterIdLst>
    <p:notesMasterId r:id="rId75"/>
  </p:notesMasterIdLst>
  <p:handoutMasterIdLst>
    <p:handoutMasterId r:id="rId76"/>
  </p:handoutMasterIdLst>
  <p:sldIdLst>
    <p:sldId id="256" r:id="rId6"/>
    <p:sldId id="1456" r:id="rId7"/>
    <p:sldId id="1454" r:id="rId8"/>
    <p:sldId id="1457" r:id="rId9"/>
    <p:sldId id="1458" r:id="rId10"/>
    <p:sldId id="1459" r:id="rId11"/>
    <p:sldId id="1460" r:id="rId12"/>
    <p:sldId id="1461" r:id="rId13"/>
    <p:sldId id="1462" r:id="rId14"/>
    <p:sldId id="1463" r:id="rId15"/>
    <p:sldId id="1464" r:id="rId16"/>
    <p:sldId id="1465" r:id="rId17"/>
    <p:sldId id="1466" r:id="rId18"/>
    <p:sldId id="1467" r:id="rId19"/>
    <p:sldId id="1468" r:id="rId20"/>
    <p:sldId id="1469" r:id="rId21"/>
    <p:sldId id="1470" r:id="rId22"/>
    <p:sldId id="1471" r:id="rId23"/>
    <p:sldId id="1472" r:id="rId24"/>
    <p:sldId id="1473" r:id="rId25"/>
    <p:sldId id="1474" r:id="rId26"/>
    <p:sldId id="1475" r:id="rId27"/>
    <p:sldId id="1476" r:id="rId28"/>
    <p:sldId id="1477" r:id="rId29"/>
    <p:sldId id="1478" r:id="rId30"/>
    <p:sldId id="1479" r:id="rId31"/>
    <p:sldId id="1480" r:id="rId32"/>
    <p:sldId id="1481" r:id="rId33"/>
    <p:sldId id="1482" r:id="rId34"/>
    <p:sldId id="1483" r:id="rId35"/>
    <p:sldId id="1484" r:id="rId36"/>
    <p:sldId id="1486" r:id="rId37"/>
    <p:sldId id="1487" r:id="rId38"/>
    <p:sldId id="1488" r:id="rId39"/>
    <p:sldId id="1489" r:id="rId40"/>
    <p:sldId id="1490" r:id="rId41"/>
    <p:sldId id="1491" r:id="rId42"/>
    <p:sldId id="1492" r:id="rId43"/>
    <p:sldId id="1493" r:id="rId44"/>
    <p:sldId id="1494" r:id="rId45"/>
    <p:sldId id="1495" r:id="rId46"/>
    <p:sldId id="1496" r:id="rId47"/>
    <p:sldId id="1497" r:id="rId48"/>
    <p:sldId id="1498" r:id="rId49"/>
    <p:sldId id="1499" r:id="rId50"/>
    <p:sldId id="1500" r:id="rId51"/>
    <p:sldId id="1501" r:id="rId52"/>
    <p:sldId id="1502" r:id="rId53"/>
    <p:sldId id="1503" r:id="rId54"/>
    <p:sldId id="1504" r:id="rId55"/>
    <p:sldId id="1505" r:id="rId56"/>
    <p:sldId id="1506" r:id="rId57"/>
    <p:sldId id="1507" r:id="rId58"/>
    <p:sldId id="1508" r:id="rId59"/>
    <p:sldId id="1509" r:id="rId60"/>
    <p:sldId id="1510" r:id="rId61"/>
    <p:sldId id="1511" r:id="rId62"/>
    <p:sldId id="1512" r:id="rId63"/>
    <p:sldId id="1513" r:id="rId64"/>
    <p:sldId id="1514" r:id="rId65"/>
    <p:sldId id="1515" r:id="rId66"/>
    <p:sldId id="1516" r:id="rId67"/>
    <p:sldId id="1517" r:id="rId68"/>
    <p:sldId id="1518" r:id="rId69"/>
    <p:sldId id="1519" r:id="rId70"/>
    <p:sldId id="1520" r:id="rId71"/>
    <p:sldId id="1521" r:id="rId72"/>
    <p:sldId id="1522" r:id="rId73"/>
    <p:sldId id="152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27" autoAdjust="0"/>
  </p:normalViewPr>
  <p:slideViewPr>
    <p:cSldViewPr snapToGrid="0">
      <p:cViewPr varScale="1">
        <p:scale>
          <a:sx n="143" d="100"/>
          <a:sy n="143" d="100"/>
        </p:scale>
        <p:origin x="8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92"/>
    </p:cViewPr>
  </p:sorterViewPr>
  <p:notesViewPr>
    <p:cSldViewPr snapToGrid="0">
      <p:cViewPr varScale="1">
        <p:scale>
          <a:sx n="123" d="100"/>
          <a:sy n="123" d="100"/>
        </p:scale>
        <p:origin x="4904" y="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69CFD-328E-4760-9332-97AC06BEEEE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46486-9398-4514-B0E8-02E83D68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1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5E7EB-0097-4BEC-B1F6-65CBBBF5455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10F1B-C815-4D63-837F-DE9BF8052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0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gabyt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ansfer_rate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It’s </a:t>
            </a:r>
            <a:r>
              <a:rPr lang="en-US" sz="900" b="1" dirty="0"/>
              <a:t>fast</a:t>
            </a:r>
            <a:r>
              <a:rPr lang="en-US" sz="900" dirty="0"/>
              <a:t> for a variety of jobs </a:t>
            </a:r>
            <a:br>
              <a:rPr lang="en-US" sz="900" dirty="0"/>
            </a:br>
            <a:r>
              <a:rPr lang="en-US" sz="900" dirty="0"/>
              <a:t>Really good for data parallelism (another way of saying </a:t>
            </a:r>
            <a:r>
              <a:rPr lang="en-US" sz="900" b="1" dirty="0"/>
              <a:t>SIMD</a:t>
            </a:r>
            <a:r>
              <a:rPr lang="en-US" sz="900" dirty="0"/>
              <a:t>) </a:t>
            </a:r>
            <a:br>
              <a:rPr lang="en-US" sz="900" dirty="0"/>
            </a:b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It’s </a:t>
            </a:r>
            <a:r>
              <a:rPr lang="en-US" sz="900" b="1" dirty="0"/>
              <a:t>cheap</a:t>
            </a:r>
            <a:r>
              <a:rPr lang="en-US" sz="900" dirty="0"/>
              <a:t> to get one ($120 to $480) </a:t>
            </a:r>
            <a:br>
              <a:rPr lang="en-US" sz="900" dirty="0"/>
            </a:br>
            <a:r>
              <a:rPr lang="en-US" sz="900" dirty="0"/>
              <a:t>High end GPUs for Scientific Computing are more like $7000</a:t>
            </a:r>
            <a:br>
              <a:rPr lang="en-US" sz="900" dirty="0"/>
            </a:b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GPUs are </a:t>
            </a:r>
            <a:r>
              <a:rPr lang="en-US" sz="900" b="1" dirty="0"/>
              <a:t>everywhere</a:t>
            </a:r>
            <a:r>
              <a:rPr lang="en-US" sz="900" dirty="0"/>
              <a:t> </a:t>
            </a:r>
            <a:br>
              <a:rPr lang="en-US" sz="900" dirty="0"/>
            </a:br>
            <a:r>
              <a:rPr lang="en-US" sz="900" dirty="0"/>
              <a:t>Chances are you have one or at least have easy access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5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If you look at flop rates GPU/CPU,</a:t>
            </a:r>
            <a:r>
              <a:rPr lang="en-US" sz="900" baseline="0" dirty="0"/>
              <a:t> also about 5 (roughly like the bandwidth ratio)</a:t>
            </a:r>
          </a:p>
          <a:p>
            <a:endParaRPr lang="en-US" sz="900" baseline="0" dirty="0"/>
          </a:p>
          <a:p>
            <a:r>
              <a:rPr lang="en-US" sz="900" b="1" baseline="0" dirty="0"/>
              <a:t>Take away message:  you can expect a speedup of 2-10 if moving to GPU.  Do not expect 100x</a:t>
            </a:r>
            <a:endParaRPr lang="en-US" sz="900" b="1" dirty="0"/>
          </a:p>
          <a:p>
            <a:endParaRPr lang="en-US" sz="9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aseline="0" dirty="0"/>
              <a:t>Tesla P100 (Pascal): 720 GB/s (stacked memory) </a:t>
            </a:r>
            <a:r>
              <a:rPr lang="en-US" sz="900" baseline="0" dirty="0">
                <a:sym typeface="Wingdings" panose="05000000000000000000" pitchFamily="2" charset="2"/>
              </a:rPr>
              <a:t> short detour</a:t>
            </a:r>
            <a:endParaRPr lang="en-US" sz="900" baseline="0" dirty="0"/>
          </a:p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4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BF0DA-4B7B-442A-9B4F-EE8DE122AAE1}" type="slidenum">
              <a:rPr lang="en-US"/>
              <a:pPr/>
              <a:t>21</a:t>
            </a:fld>
            <a:endParaRPr lang="en-US"/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2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17B049-9CE5-49D1-81A8-73E5C01888FD}" type="slidenum">
              <a:rPr lang="en-US"/>
              <a:pPr/>
              <a:t>23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People realized quickly that GPUs can be used for more, beyond graphics.</a:t>
            </a:r>
          </a:p>
          <a:p>
            <a:r>
              <a:rPr lang="en-US" sz="1050" b="1" dirty="0"/>
              <a:t>GPGPU</a:t>
            </a:r>
            <a:r>
              <a:rPr lang="en-US" sz="1050" dirty="0"/>
              <a:t> </a:t>
            </a:r>
            <a:r>
              <a:rPr lang="en-US" sz="800" dirty="0"/>
              <a:t>– first utilization</a:t>
            </a:r>
            <a:r>
              <a:rPr lang="en-US" sz="800" baseline="0" dirty="0"/>
              <a:t> of GPUs for General Purpose.</a:t>
            </a:r>
          </a:p>
          <a:p>
            <a:r>
              <a:rPr lang="en-US" sz="800" baseline="0" dirty="0"/>
              <a:t>The idea was to “hijack” </a:t>
            </a:r>
            <a:r>
              <a:rPr lang="en-US" sz="800" baseline="0" dirty="0" err="1"/>
              <a:t>shader</a:t>
            </a:r>
            <a:r>
              <a:rPr lang="en-US" sz="800" baseline="0" dirty="0"/>
              <a:t> programs to make them do other useful computations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very awkward and difficult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limited (e.g. communication limited between pixels: only gather, but no scatter – could only write to 1 pixel, no support for integer arithmetic)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98149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17B049-9CE5-49D1-81A8-73E5C01888FD}" type="slidenum">
              <a:rPr lang="en-US"/>
              <a:pPr/>
              <a:t>24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People realized quickly that GPUs can be used for more, beyond graphics.</a:t>
            </a:r>
          </a:p>
          <a:p>
            <a:r>
              <a:rPr lang="en-US" sz="1050" b="1" dirty="0"/>
              <a:t>GPGPU</a:t>
            </a:r>
            <a:r>
              <a:rPr lang="en-US" sz="1050" dirty="0"/>
              <a:t> </a:t>
            </a:r>
            <a:r>
              <a:rPr lang="en-US" sz="800" dirty="0"/>
              <a:t>– first utilization</a:t>
            </a:r>
            <a:r>
              <a:rPr lang="en-US" sz="800" baseline="0" dirty="0"/>
              <a:t> of GPUs for General Purpose.</a:t>
            </a:r>
          </a:p>
          <a:p>
            <a:r>
              <a:rPr lang="en-US" sz="800" baseline="0" dirty="0"/>
              <a:t>The idea was to “hijack” </a:t>
            </a:r>
            <a:r>
              <a:rPr lang="en-US" sz="800" baseline="0" dirty="0" err="1"/>
              <a:t>shader</a:t>
            </a:r>
            <a:r>
              <a:rPr lang="en-US" sz="800" baseline="0" dirty="0"/>
              <a:t> programs to make them do other useful computations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very awkward and difficult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limited (e.g. communication limited between pixels: only gather, but no scatter – could only write to 1 pixel, no support for integer arithmetic)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6044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580C5E-DF9C-49E1-96D6-4BAA97EBE65F}" type="slidenum">
              <a:rPr lang="en-US"/>
              <a:pPr/>
              <a:t>25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8" y="3474963"/>
            <a:ext cx="7042547" cy="3292324"/>
          </a:xfrm>
        </p:spPr>
        <p:txBody>
          <a:bodyPr/>
          <a:lstStyle/>
          <a:p>
            <a:r>
              <a:rPr lang="en-US" sz="1000" dirty="0"/>
              <a:t>NVIDIA introduced CUDA (2006) to make the GPU </a:t>
            </a:r>
            <a:r>
              <a:rPr lang="en-US" sz="1000" b="1" dirty="0"/>
              <a:t>programmable</a:t>
            </a:r>
            <a:r>
              <a:rPr lang="en-US" sz="1000" dirty="0"/>
              <a:t> 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1212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37ADBE-3CC0-48D3-8E37-4866A12F3894}" type="slidenum">
              <a:rPr lang="en-US"/>
              <a:pPr/>
              <a:t>26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model is:</a:t>
            </a:r>
            <a:endParaRPr lang="en-US" sz="9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/>
              <a:t>host copies data to device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/>
              <a:t>host launches a computation (kernel) on the device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/>
              <a:t>host copies back data from device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73009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17B049-9CE5-49D1-81A8-73E5C01888FD}" type="slidenum">
              <a:rPr lang="en-US"/>
              <a:pPr/>
              <a:t>27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Tesla V100: compute capability 7.0</a:t>
            </a:r>
          </a:p>
        </p:txBody>
      </p:sp>
    </p:spTree>
    <p:extLst>
      <p:ext uri="{BB962C8B-B14F-4D97-AF65-F5344CB8AC3E}">
        <p14:creationId xmlns:p14="http://schemas.microsoft.com/office/powerpoint/2010/main" val="2666808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You</a:t>
            </a:r>
            <a:r>
              <a:rPr lang="en-US" sz="900" baseline="0" dirty="0"/>
              <a:t> cannot run code for capability 2.0 on hardware 1.0 (e.g. double precision support was only added in capability 2.0)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54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800" b="1" dirty="0"/>
              <a:t>NOTE:  Execution</a:t>
            </a:r>
            <a:r>
              <a:rPr lang="en-US" sz="800" b="1" baseline="0" dirty="0"/>
              <a:t> on the GPU is ORDERED!   </a:t>
            </a:r>
          </a:p>
          <a:p>
            <a:r>
              <a:rPr lang="en-US" sz="800" b="1" baseline="0" dirty="0"/>
              <a:t>You can COUNT on this + global memory PERSISTENT </a:t>
            </a:r>
            <a:r>
              <a:rPr lang="en-US" sz="800" b="1" baseline="0" dirty="0">
                <a:sym typeface="Wingdings" panose="05000000000000000000" pitchFamily="2" charset="2"/>
              </a:rPr>
              <a:t> split work in multiple kernels.</a:t>
            </a:r>
            <a:endParaRPr lang="en-US" sz="800" b="1" dirty="0"/>
          </a:p>
          <a:p>
            <a:endParaRPr lang="en-US" sz="800" b="1" dirty="0"/>
          </a:p>
          <a:p>
            <a:r>
              <a:rPr lang="en-US" sz="800" b="1" dirty="0"/>
              <a:t>Asynchronous:  Important</a:t>
            </a:r>
            <a:r>
              <a:rPr lang="en-US" sz="800" dirty="0"/>
              <a:t> because you can do useful work on the CPU  while the GPU works</a:t>
            </a:r>
          </a:p>
          <a:p>
            <a:r>
              <a:rPr lang="en-US" sz="800" dirty="0"/>
              <a:t>Beware</a:t>
            </a:r>
            <a:r>
              <a:rPr lang="en-US" sz="800" baseline="0" dirty="0"/>
              <a:t> of this when timing kernel execution – see later</a:t>
            </a:r>
          </a:p>
          <a:p>
            <a:endParaRPr lang="en-US" sz="800" baseline="0" dirty="0"/>
          </a:p>
          <a:p>
            <a:r>
              <a:rPr lang="en-US" sz="800" baseline="0" dirty="0"/>
              <a:t>If you really need to make the CPU wait for the GPU, use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cudaDeviceSynchronize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(),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which enforces the CPU to wait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 all preceding commands in all streams of all host threads have completed.</a:t>
            </a:r>
            <a:endParaRPr lang="en-US" sz="800" baseline="0" dirty="0"/>
          </a:p>
          <a:p>
            <a:endParaRPr lang="en-US" sz="800" baseline="0" dirty="0"/>
          </a:p>
          <a:p>
            <a:r>
              <a:rPr lang="en-US" sz="800" baseline="0" dirty="0"/>
              <a:t>Copying data from device back to host is a synchronization point in that stream:  </a:t>
            </a:r>
            <a:r>
              <a:rPr lang="en-US" sz="800" baseline="0" dirty="0" err="1"/>
              <a:t>cudaMemcpy</a:t>
            </a:r>
            <a:r>
              <a:rPr lang="en-US" sz="800" baseline="0" dirty="0"/>
              <a:t> is synchronous.</a:t>
            </a:r>
          </a:p>
          <a:p>
            <a:r>
              <a:rPr lang="en-US" sz="800" baseline="0" dirty="0"/>
              <a:t>There are asynchronous versions of </a:t>
            </a:r>
            <a:r>
              <a:rPr lang="en-US" sz="800" baseline="0" dirty="0" err="1"/>
              <a:t>cudaMemcpy</a:t>
            </a:r>
            <a:endParaRPr lang="en-US" sz="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021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17B049-9CE5-49D1-81A8-73E5C01888FD}" type="slidenum">
              <a:rPr lang="en-US"/>
              <a:pPr/>
              <a:t>31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The GPU has actually 3 engines which can be used simultaneously.</a:t>
            </a:r>
          </a:p>
          <a:p>
            <a:r>
              <a:rPr lang="en-US" sz="800" dirty="0"/>
              <a:t>We will not get into this more advanced topic (streams)</a:t>
            </a:r>
          </a:p>
          <a:p>
            <a:endParaRPr lang="en-US" sz="800" baseline="0" dirty="0"/>
          </a:p>
          <a:p>
            <a:r>
              <a:rPr lang="en-US" sz="800" baseline="0" dirty="0"/>
              <a:t>GPU cards support multiple streams so that you can execute in a stream and copy data in another stream.  The streams are independent, so you must explicitly synchronize.   Working with a single stream (0), synchronization at copying time is automatic.</a:t>
            </a:r>
            <a:endParaRPr lang="en-US" sz="8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9856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AB9AED-D7C4-4981-BFED-567A6F795FCB}" type="slidenum">
              <a:rPr lang="en-US"/>
              <a:pPr/>
              <a:t>6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3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pPr defTabSz="474184"/>
            <a:r>
              <a:rPr lang="en-US" sz="900" dirty="0" err="1"/>
              <a:t>thbridge</a:t>
            </a:r>
            <a:r>
              <a:rPr lang="en-US" sz="900" baseline="0" dirty="0"/>
              <a:t> now absorbed in CPU (the chipset).</a:t>
            </a:r>
          </a:p>
          <a:p>
            <a:pPr defTabSz="474184"/>
            <a:endParaRPr lang="en-US" sz="900" baseline="0" dirty="0"/>
          </a:p>
          <a:p>
            <a:pPr defTabSz="474184"/>
            <a:r>
              <a:rPr lang="en-US" sz="900" baseline="0" dirty="0"/>
              <a:t>GPUs also called </a:t>
            </a:r>
            <a:r>
              <a:rPr lang="en-US" sz="900" b="1" baseline="0" dirty="0"/>
              <a:t>accelerators</a:t>
            </a:r>
            <a:r>
              <a:rPr lang="en-US" sz="900" baseline="0" dirty="0"/>
              <a:t> or </a:t>
            </a:r>
            <a:r>
              <a:rPr lang="en-US" sz="900" b="1" baseline="0" dirty="0"/>
              <a:t>co-processors</a:t>
            </a:r>
            <a:r>
              <a:rPr lang="en-US" sz="900" baseline="0" dirty="0"/>
              <a:t> (complement the CPU).</a:t>
            </a:r>
            <a:endParaRPr lang="en-US" sz="900" dirty="0"/>
          </a:p>
          <a:p>
            <a:pPr defTabSz="474184"/>
            <a:endParaRPr lang="en-US" sz="900" dirty="0"/>
          </a:p>
          <a:p>
            <a:pPr defTabSz="474184"/>
            <a:r>
              <a:rPr lang="en-US" sz="900" dirty="0"/>
              <a:t>The GPU connected</a:t>
            </a:r>
            <a:r>
              <a:rPr lang="en-US" sz="900" baseline="0" dirty="0"/>
              <a:t> through the </a:t>
            </a:r>
            <a:r>
              <a:rPr lang="en-US" sz="900" baseline="0" dirty="0" err="1"/>
              <a:t>PCIe</a:t>
            </a:r>
            <a:r>
              <a:rPr lang="en-US" sz="900" baseline="0" dirty="0"/>
              <a:t> bus</a:t>
            </a:r>
            <a:endParaRPr lang="en-US" sz="900" dirty="0"/>
          </a:p>
          <a:p>
            <a:pPr defTabSz="474184"/>
            <a:endParaRPr lang="en-US" sz="900" dirty="0"/>
          </a:p>
          <a:p>
            <a:pPr defTabSz="474184"/>
            <a:r>
              <a:rPr lang="en-US" sz="900" dirty="0"/>
              <a:t>In </a:t>
            </a:r>
            <a:r>
              <a:rPr lang="en-US" sz="900" dirty="0" err="1"/>
              <a:t>PCIe</a:t>
            </a:r>
            <a:r>
              <a:rPr lang="en-US" sz="900" dirty="0"/>
              <a:t> 1.1 (currently the most common version) each lane sends information at a rate of 250 </a:t>
            </a:r>
            <a:r>
              <a:rPr lang="en-US" sz="900" dirty="0">
                <a:hlinkClick r:id="rId3" tooltip="Megabyte"/>
              </a:rPr>
              <a:t>MB</a:t>
            </a:r>
            <a:r>
              <a:rPr lang="en-US" sz="900" dirty="0"/>
              <a:t>/s (250 million bytes per second) in each direction.</a:t>
            </a:r>
            <a:br>
              <a:rPr lang="en-US" sz="900" dirty="0"/>
            </a:br>
            <a:r>
              <a:rPr lang="en-US" sz="900" dirty="0" err="1"/>
              <a:t>PCIe</a:t>
            </a:r>
            <a:r>
              <a:rPr lang="en-US" sz="900" dirty="0"/>
              <a:t> 2.0 doubles this data rate, introduced in late 2007, </a:t>
            </a:r>
            <a:r>
              <a:rPr lang="en-US" sz="900" dirty="0" err="1"/>
              <a:t>PCIe</a:t>
            </a:r>
            <a:r>
              <a:rPr lang="en-US" sz="900" dirty="0"/>
              <a:t> 2.0 is found on newer systems such as those based around the Intel X38 or AMD 780G chipsets.</a:t>
            </a:r>
            <a:br>
              <a:rPr lang="en-US" sz="900" dirty="0"/>
            </a:br>
            <a:r>
              <a:rPr lang="en-US" sz="900" dirty="0"/>
              <a:t>The latest proposed </a:t>
            </a:r>
            <a:r>
              <a:rPr lang="en-US" sz="900" dirty="0" err="1"/>
              <a:t>PCIe</a:t>
            </a:r>
            <a:r>
              <a:rPr lang="en-US" sz="900" dirty="0"/>
              <a:t> 3.0 standard will increase the speed of the links further (tentatively scheduled for release around 2010).</a:t>
            </a:r>
            <a:r>
              <a:rPr lang="en-US" sz="900" dirty="0">
                <a:hlinkClick r:id="" action="ppaction://noaction"/>
              </a:rPr>
              <a:t>[1]</a:t>
            </a:r>
            <a:endParaRPr lang="en-US" sz="900" dirty="0"/>
          </a:p>
          <a:p>
            <a:pPr defTabSz="474184"/>
            <a:r>
              <a:rPr lang="en-US" sz="900" dirty="0"/>
              <a:t>Each </a:t>
            </a:r>
            <a:r>
              <a:rPr lang="en-US" sz="900" dirty="0" err="1"/>
              <a:t>PCIe</a:t>
            </a:r>
            <a:r>
              <a:rPr lang="en-US" sz="900" dirty="0"/>
              <a:t> slot carries either one, two, four, eight, sixteen or thirty-two lanes of data between the motherboard and the </a:t>
            </a:r>
            <a:r>
              <a:rPr lang="en-US" sz="900" dirty="0" err="1"/>
              <a:t>addin</a:t>
            </a:r>
            <a:r>
              <a:rPr lang="en-US" sz="900" dirty="0"/>
              <a:t> card. Lane counts are written with an "x" prefix e.g. x1 for a single-lane card and x16 for a sixteen-lane card. Thirty-two lanes of 250 MB/s (</a:t>
            </a:r>
            <a:r>
              <a:rPr lang="en-US" sz="900" dirty="0" err="1"/>
              <a:t>PCIe</a:t>
            </a:r>
            <a:r>
              <a:rPr lang="en-US" sz="900" dirty="0"/>
              <a:t> 1.1) gives a maximum </a:t>
            </a:r>
            <a:r>
              <a:rPr lang="en-US" sz="900" dirty="0">
                <a:hlinkClick r:id="rId4" tooltip="Transfer rate"/>
              </a:rPr>
              <a:t>transfer rate</a:t>
            </a:r>
            <a:r>
              <a:rPr lang="en-US" sz="900" dirty="0"/>
              <a:t> of 8 GB/s (250 MB/s x 32, i.e., 8 billion bytes per second) in each direction. However the largest size in common use for </a:t>
            </a:r>
            <a:r>
              <a:rPr lang="en-US" sz="900" dirty="0" err="1"/>
              <a:t>PCIe</a:t>
            </a:r>
            <a:r>
              <a:rPr lang="en-US" sz="900" dirty="0"/>
              <a:t> 1.1 is x16, giving a transfer rate of 4 GB/s (250 MB/s x 16) in each direction. Putting this into perspective, a single lane for </a:t>
            </a:r>
            <a:r>
              <a:rPr lang="en-US" sz="900" dirty="0" err="1"/>
              <a:t>PCIe</a:t>
            </a:r>
            <a:r>
              <a:rPr lang="en-US" sz="900" dirty="0"/>
              <a:t> 1.1 has nearly twice the data rate of normal PCI, a four-lane slot has a transfer rate comparable to the fastest version of the old parallel PCI-X 1.0, and an eight-lane slot has a transfer rate comparable to the fastest version of AGP. However the data rates cited must be </a:t>
            </a:r>
            <a:r>
              <a:rPr lang="en-US" sz="900" dirty="0" err="1"/>
              <a:t>derated</a:t>
            </a:r>
            <a:r>
              <a:rPr lang="en-US" sz="900" dirty="0"/>
              <a:t> because 8b/10b coding is used in the physical layer. The link transfer speeds cited are to be considered maximum theoretical data rates.</a:t>
            </a:r>
          </a:p>
          <a:p>
            <a:pPr defTabSz="474184"/>
            <a:r>
              <a:rPr lang="en-US" sz="900" dirty="0" err="1"/>
              <a:t>PCIe</a:t>
            </a:r>
            <a:r>
              <a:rPr lang="en-US" sz="900" dirty="0"/>
              <a:t> slots come in a variety of physically different sizes referred to by the maximum lane count they support, </a:t>
            </a:r>
            <a:r>
              <a:rPr lang="en-US" sz="900" dirty="0" err="1"/>
              <a:t>ie</a:t>
            </a:r>
            <a:r>
              <a:rPr lang="en-US" sz="900" dirty="0"/>
              <a:t>. x1, x2, x4, x8, x16 and x32. A </a:t>
            </a:r>
            <a:r>
              <a:rPr lang="en-US" sz="900" dirty="0" err="1"/>
              <a:t>PCIe</a:t>
            </a:r>
            <a:r>
              <a:rPr lang="en-US" sz="900" dirty="0"/>
              <a:t> card will fit into a slot of its size or bigger, but not into a smaller </a:t>
            </a:r>
            <a:r>
              <a:rPr lang="en-US" sz="900" dirty="0" err="1"/>
              <a:t>PCIe</a:t>
            </a:r>
            <a:r>
              <a:rPr lang="en-US" sz="900" dirty="0"/>
              <a:t> slot.</a:t>
            </a:r>
          </a:p>
        </p:txBody>
      </p:sp>
    </p:spTree>
    <p:extLst>
      <p:ext uri="{BB962C8B-B14F-4D97-AF65-F5344CB8AC3E}">
        <p14:creationId xmlns:p14="http://schemas.microsoft.com/office/powerpoint/2010/main" val="4289306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17B049-9CE5-49D1-81A8-73E5C01888FD}" type="slidenum">
              <a:rPr lang="en-US"/>
              <a:pPr/>
              <a:t>32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The GPU has actually 3 engines which can be used simultaneously.</a:t>
            </a:r>
          </a:p>
          <a:p>
            <a:r>
              <a:rPr lang="en-US" sz="800" dirty="0"/>
              <a:t>We will not get into this more advanced topic (streams)</a:t>
            </a:r>
          </a:p>
          <a:p>
            <a:endParaRPr lang="en-US" sz="800" baseline="0" dirty="0"/>
          </a:p>
          <a:p>
            <a:r>
              <a:rPr lang="en-US" sz="800" baseline="0" dirty="0"/>
              <a:t>GPU cards support multiple streams so that you can execute in a stream and copy data in another stream.  The streams are independent, so you must explicitly synchronize.   Working with a single stream (0), synchronization at copying time is automatic.</a:t>
            </a:r>
            <a:endParaRPr lang="en-US" sz="8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8754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C++ support for templates as well</a:t>
            </a:r>
          </a:p>
          <a:p>
            <a:r>
              <a:rPr lang="en-US" sz="900" dirty="0"/>
              <a:t>PGI (acquired</a:t>
            </a:r>
            <a:r>
              <a:rPr lang="en-US" sz="900" baseline="0" dirty="0"/>
              <a:t> by NVIDIA) provides FORTRAN support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78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3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74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Shows the main elements of CUDA programming</a:t>
            </a:r>
            <a:r>
              <a:rPr lang="en-US" sz="900" baseline="0" dirty="0"/>
              <a:t> (80/20 rule)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Explain: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__global__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cudaMalloc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kernel execution configuration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dirty="0" err="1"/>
              <a:t>cudaMemcpy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 err="1"/>
              <a:t>nvcc</a:t>
            </a:r>
            <a:r>
              <a:rPr lang="en-US" sz="900" dirty="0"/>
              <a:t> looks for such keywords and separates code that is supposed to run on CPU and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8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9D74F-9827-41E0-A77C-8589CA8466DB}" type="slidenum">
              <a:rPr lang="en-US"/>
              <a:pPr/>
              <a:t>37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combine: __device__ __host__</a:t>
            </a:r>
          </a:p>
        </p:txBody>
      </p:sp>
    </p:spTree>
    <p:extLst>
      <p:ext uri="{BB962C8B-B14F-4D97-AF65-F5344CB8AC3E}">
        <p14:creationId xmlns:p14="http://schemas.microsoft.com/office/powerpoint/2010/main" val="3606219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&lt;&lt;&lt;1,12&gt;&gt;&gt; : writing out of bound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42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46708B-B714-43D3-A3F0-1335EE474C07}" type="slidenum">
              <a:rPr lang="en-US"/>
              <a:pPr/>
              <a:t>41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How many threads do you want to use?</a:t>
            </a:r>
          </a:p>
          <a:p>
            <a:endParaRPr lang="en-US" sz="800" dirty="0"/>
          </a:p>
          <a:p>
            <a:r>
              <a:rPr lang="en-US" sz="800" b="1" dirty="0"/>
              <a:t>Difference with an </a:t>
            </a:r>
            <a:r>
              <a:rPr lang="en-US" sz="800" b="1" dirty="0" err="1"/>
              <a:t>OpenMP</a:t>
            </a:r>
            <a:r>
              <a:rPr lang="en-US" sz="800" b="1" dirty="0"/>
              <a:t> </a:t>
            </a:r>
            <a:r>
              <a:rPr lang="en-US" sz="800" dirty="0"/>
              <a:t>parallel for loop (forward reference)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on</a:t>
            </a:r>
            <a:r>
              <a:rPr lang="en-US" sz="800" baseline="0" dirty="0"/>
              <a:t> CPU you typically use as many threads as (virtual) cores you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baseline="0" dirty="0"/>
              <a:t>on a GPU you launch many more threads than SPs!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if you have a loop with 1 million iterations, those will be divided into 8 chunks on CPU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baseline="0" dirty="0"/>
              <a:t>on a GPU you launch 1 million threads</a:t>
            </a:r>
            <a:endParaRPr lang="en-US" sz="800" b="1" dirty="0"/>
          </a:p>
          <a:p>
            <a:endParaRPr lang="en-US" sz="800" dirty="0"/>
          </a:p>
          <a:p>
            <a:r>
              <a:rPr lang="en-US" sz="800" dirty="0"/>
              <a:t>You must divide the threads into blocks </a:t>
            </a:r>
            <a:r>
              <a:rPr lang="en-US" sz="800" dirty="0">
                <a:sym typeface="Wingdings" panose="05000000000000000000" pitchFamily="2" charset="2"/>
              </a:rPr>
              <a:t> these are executed by one SM (quantum of GPU scalability)</a:t>
            </a:r>
          </a:p>
          <a:p>
            <a:endParaRPr lang="en-US" sz="800" dirty="0"/>
          </a:p>
          <a:p>
            <a:r>
              <a:rPr lang="en-US" sz="800" dirty="0"/>
              <a:t>Max.</a:t>
            </a:r>
            <a:r>
              <a:rPr lang="en-US" sz="800" baseline="0" dirty="0"/>
              <a:t> number threads / block = 1024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04077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These 100 blocks will be distributed (by the GPU-level scheduler) onto the available SMs (max. 32 blocks resident on an SM)</a:t>
            </a:r>
          </a:p>
          <a:p>
            <a:endParaRPr lang="en-US" sz="900" dirty="0"/>
          </a:p>
          <a:p>
            <a:r>
              <a:rPr lang="en-US" sz="900" dirty="0"/>
              <a:t>Concept of block is </a:t>
            </a:r>
            <a:r>
              <a:rPr lang="en-US" sz="900" b="1" dirty="0"/>
              <a:t>important</a:t>
            </a:r>
            <a:r>
              <a:rPr lang="en-US" sz="9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They are the unit that gets executed</a:t>
            </a:r>
            <a:r>
              <a:rPr lang="en-US" sz="900" baseline="0" dirty="0"/>
              <a:t> on an SM.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Also, </a:t>
            </a:r>
            <a:r>
              <a:rPr lang="en-US" sz="900" b="1" dirty="0"/>
              <a:t>only threads in a block can</a:t>
            </a:r>
            <a:r>
              <a:rPr lang="en-US" sz="900" b="1" baseline="0" dirty="0"/>
              <a:t> be synchronized</a:t>
            </a:r>
            <a:r>
              <a:rPr lang="en-US" sz="900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9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(2018):</a:t>
            </a:r>
            <a:r>
              <a:rPr lang="en-US" baseline="0" dirty="0"/>
              <a:t> Volta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4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900" b="1" dirty="0">
                <a:effectLst/>
              </a:rPr>
              <a:t>Discuss 1-D,</a:t>
            </a:r>
            <a:r>
              <a:rPr lang="en-US" sz="900" b="1" baseline="0" dirty="0">
                <a:effectLst/>
              </a:rPr>
              <a:t> 2-D, 3-D configurations</a:t>
            </a:r>
            <a:r>
              <a:rPr lang="en-US" sz="900" baseline="0" dirty="0">
                <a:effectLst/>
              </a:rPr>
              <a:t>.</a:t>
            </a:r>
          </a:p>
          <a:p>
            <a:endParaRPr lang="en-US" sz="900" dirty="0">
              <a:effectLst/>
            </a:endParaRPr>
          </a:p>
          <a:p>
            <a:r>
              <a:rPr lang="en-US" sz="900" dirty="0">
                <a:effectLst/>
              </a:rPr>
              <a:t>As of compute capability 5.x: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effectLst/>
              </a:rPr>
              <a:t>Maximum number of resident blocks per</a:t>
            </a:r>
            <a:r>
              <a:rPr lang="en-US" sz="900" baseline="0" dirty="0">
                <a:effectLst/>
              </a:rPr>
              <a:t> </a:t>
            </a:r>
            <a:r>
              <a:rPr lang="en-US" sz="900" dirty="0">
                <a:effectLst/>
              </a:rPr>
              <a:t>multiprocessor:</a:t>
            </a:r>
            <a:r>
              <a:rPr lang="en-US" sz="900" baseline="0" dirty="0">
                <a:effectLst/>
              </a:rPr>
              <a:t> </a:t>
            </a:r>
            <a:r>
              <a:rPr lang="en-US" sz="900" dirty="0">
                <a:effectLst/>
              </a:rPr>
              <a:t>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effectLst/>
              </a:rPr>
              <a:t>Maximum number of resident warps per multiprocessor:</a:t>
            </a:r>
            <a:r>
              <a:rPr lang="en-US" sz="900" baseline="0" dirty="0">
                <a:effectLst/>
              </a:rPr>
              <a:t> </a:t>
            </a:r>
            <a:r>
              <a:rPr lang="en-US" sz="900" dirty="0">
                <a:effectLst/>
              </a:rPr>
              <a:t>64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effectLst/>
              </a:rPr>
              <a:t>Maximum number of resident threads per multiprocessor: 2048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b="1" dirty="0">
                <a:effectLst/>
              </a:rPr>
              <a:t>Question</a:t>
            </a:r>
            <a:r>
              <a:rPr lang="en-US" sz="900" dirty="0">
                <a:effectLst/>
              </a:rPr>
              <a:t>:</a:t>
            </a:r>
            <a:r>
              <a:rPr lang="en-US" sz="900" baseline="0" dirty="0">
                <a:effectLst/>
              </a:rPr>
              <a:t>  what do you do when you have more threads than possible?  Launch multiple kernels!</a:t>
            </a:r>
            <a:endParaRPr lang="en-US" sz="9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14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900" b="1" dirty="0">
                <a:effectLst/>
              </a:rPr>
              <a:t>Discuss 1-D,</a:t>
            </a:r>
            <a:r>
              <a:rPr lang="en-US" sz="900" b="1" baseline="0" dirty="0">
                <a:effectLst/>
              </a:rPr>
              <a:t> 2-D, 3-D configurations</a:t>
            </a:r>
            <a:r>
              <a:rPr lang="en-US" sz="900" baseline="0" dirty="0">
                <a:effectLst/>
              </a:rPr>
              <a:t>.</a:t>
            </a:r>
          </a:p>
          <a:p>
            <a:endParaRPr lang="en-US" sz="900" dirty="0">
              <a:effectLst/>
            </a:endParaRPr>
          </a:p>
          <a:p>
            <a:r>
              <a:rPr lang="en-US" sz="900" dirty="0">
                <a:effectLst/>
              </a:rPr>
              <a:t>As of compute capability 5.x: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effectLst/>
              </a:rPr>
              <a:t>Maximum number of resident blocks per</a:t>
            </a:r>
            <a:r>
              <a:rPr lang="en-US" sz="900" baseline="0" dirty="0">
                <a:effectLst/>
              </a:rPr>
              <a:t> </a:t>
            </a:r>
            <a:r>
              <a:rPr lang="en-US" sz="900" dirty="0">
                <a:effectLst/>
              </a:rPr>
              <a:t>multiprocessor:</a:t>
            </a:r>
            <a:r>
              <a:rPr lang="en-US" sz="900" baseline="0" dirty="0">
                <a:effectLst/>
              </a:rPr>
              <a:t> </a:t>
            </a:r>
            <a:r>
              <a:rPr lang="en-US" sz="900" dirty="0">
                <a:effectLst/>
              </a:rPr>
              <a:t>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effectLst/>
              </a:rPr>
              <a:t>Maximum number of resident warps per multiprocessor:</a:t>
            </a:r>
            <a:r>
              <a:rPr lang="en-US" sz="900" baseline="0" dirty="0">
                <a:effectLst/>
              </a:rPr>
              <a:t> </a:t>
            </a:r>
            <a:r>
              <a:rPr lang="en-US" sz="900" dirty="0">
                <a:effectLst/>
              </a:rPr>
              <a:t>64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effectLst/>
              </a:rPr>
              <a:t>Maximum number of resident threads per multiprocessor: 2048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b="1" dirty="0">
                <a:effectLst/>
              </a:rPr>
              <a:t>Question</a:t>
            </a:r>
            <a:r>
              <a:rPr lang="en-US" sz="900" dirty="0">
                <a:effectLst/>
              </a:rPr>
              <a:t>:</a:t>
            </a:r>
            <a:r>
              <a:rPr lang="en-US" sz="900" baseline="0" dirty="0">
                <a:effectLst/>
              </a:rPr>
              <a:t>  what do you do when you have more threads than possible?  Launch multiple kernels!</a:t>
            </a:r>
            <a:endParaRPr lang="en-US" sz="9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8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F7A6CE-1950-4FB3-BBC1-478A128D08EC}" type="slidenum">
              <a:rPr lang="en-US"/>
              <a:pPr/>
              <a:t>45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A block is a collection of threads that can cooperate with each other by: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Synchronizing their execution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Efficiently sharing data through a low-latency shared memory</a:t>
            </a:r>
          </a:p>
          <a:p>
            <a:endParaRPr lang="en-US" sz="900" dirty="0"/>
          </a:p>
          <a:p>
            <a:r>
              <a:rPr lang="en-US" sz="900" dirty="0"/>
              <a:t>Each thread </a:t>
            </a:r>
            <a:r>
              <a:rPr lang="en-US" sz="900" b="1" dirty="0"/>
              <a:t>must know what piece</a:t>
            </a:r>
            <a:r>
              <a:rPr lang="en-US" sz="900" b="1" baseline="0" dirty="0"/>
              <a:t> of data it’s working on </a:t>
            </a:r>
            <a:r>
              <a:rPr lang="en-US" sz="900" baseline="0" dirty="0">
                <a:sym typeface="Wingdings" panose="05000000000000000000" pitchFamily="2" charset="2"/>
              </a:rPr>
              <a:t> must be able to “differentiate” itself from other threads in the same block or in a different block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Exercise: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How was the grid defined here (how many dimensions, how</a:t>
            </a:r>
            <a:r>
              <a:rPr lang="en-US" sz="900" baseline="0" dirty="0"/>
              <a:t> many blocks in each direction)?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/>
              <a:t>How was a block defined?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46158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dim3 </a:t>
            </a:r>
            <a:r>
              <a:rPr lang="en-US" sz="1000" dirty="0">
                <a:sym typeface="Wingdings" panose="05000000000000000000" pitchFamily="2" charset="2"/>
              </a:rPr>
              <a:t> unspecified</a:t>
            </a:r>
            <a:r>
              <a:rPr lang="en-US" sz="1000" baseline="0" dirty="0">
                <a:sym typeface="Wingdings" panose="05000000000000000000" pitchFamily="2" charset="2"/>
              </a:rPr>
              <a:t> dimensions are initialized to 1 (not zero!)</a:t>
            </a:r>
            <a:endParaRPr lang="en-US" sz="1000" dirty="0"/>
          </a:p>
          <a:p>
            <a:r>
              <a:rPr lang="en-US" sz="1000" dirty="0" err="1"/>
              <a:t>warpSize</a:t>
            </a:r>
            <a:r>
              <a:rPr lang="en-US" sz="1000" dirty="0"/>
              <a:t> </a:t>
            </a:r>
            <a:r>
              <a:rPr lang="en-US" sz="1000" dirty="0">
                <a:sym typeface="Wingdings" panose="05000000000000000000" pitchFamily="2" charset="2"/>
              </a:rPr>
              <a:t> not used directly by CUDA code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3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D66C1F-0476-4E41-9E6A-E9A44D80F6FE}" type="slidenum">
              <a:rPr lang="en-US"/>
              <a:pPr/>
              <a:t>47</a:t>
            </a:fld>
            <a:endParaRPr lang="en-US"/>
          </a:p>
        </p:txBody>
      </p:sp>
      <p:sp>
        <p:nvSpPr>
          <p:cNvPr id="100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grid of blocks: </a:t>
            </a:r>
            <a:r>
              <a:rPr lang="en-US" dirty="0"/>
              <a:t>(3,2)</a:t>
            </a:r>
          </a:p>
          <a:p>
            <a:r>
              <a:rPr lang="en-US" dirty="0" smtClean="0"/>
              <a:t>The block of threads:</a:t>
            </a:r>
            <a:r>
              <a:rPr lang="en-US" baseline="0" dirty="0" smtClean="0"/>
              <a:t> </a:t>
            </a:r>
            <a:r>
              <a:rPr lang="en-US" baseline="0" dirty="0"/>
              <a:t>(5,3)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576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A2CCA9-92B1-40C3-AC65-CA25865D0DC0}" type="slidenum">
              <a:rPr lang="en-US"/>
              <a:pPr/>
              <a:t>49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main CUDA API functions at work.</a:t>
            </a:r>
          </a:p>
        </p:txBody>
      </p:sp>
    </p:spTree>
    <p:extLst>
      <p:ext uri="{BB962C8B-B14F-4D97-AF65-F5344CB8AC3E}">
        <p14:creationId xmlns:p14="http://schemas.microsoft.com/office/powerpoint/2010/main" val="3900399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7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CB2331-6A06-45FF-A3F2-1E4BFA6AE1BE}" type="slidenum">
              <a:rPr lang="en-US"/>
              <a:pPr/>
              <a:t>51</a:t>
            </a:fld>
            <a:endParaRPr 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Dot product of 2 32-long</a:t>
            </a:r>
            <a:r>
              <a:rPr lang="en-US" sz="800" baseline="0" dirty="0"/>
              <a:t> array done 1024 times.</a:t>
            </a:r>
          </a:p>
          <a:p>
            <a:r>
              <a:rPr lang="en-US" sz="800" baseline="0" dirty="0"/>
              <a:t>Launch 1024 threads.</a:t>
            </a:r>
          </a:p>
          <a:p>
            <a:endParaRPr lang="en-US" sz="800" baseline="0" dirty="0"/>
          </a:p>
          <a:p>
            <a:r>
              <a:rPr lang="en-US" sz="800" baseline="0" dirty="0"/>
              <a:t>NOTES: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baseline="0" dirty="0"/>
              <a:t>from an arithmetic intensity </a:t>
            </a:r>
            <a:r>
              <a:rPr lang="en-US" sz="800" b="1" baseline="0" dirty="0" err="1"/>
              <a:t>pov</a:t>
            </a:r>
            <a:r>
              <a:rPr lang="en-US" sz="800" b="1" baseline="0" dirty="0"/>
              <a:t>, this is as bad as it gets</a:t>
            </a:r>
            <a:r>
              <a:rPr lang="en-US" sz="800" baseline="0" dirty="0"/>
              <a:t>!  Each thread brings in a lot of data to calculate only one entry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there is a lot of wasted trips to memory, as neighboring threads will need to bring in the same data over and over from global memory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152257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9C285-05EF-4D33-A034-3228E5345762}" type="slidenum">
              <a:rPr lang="en-US"/>
              <a:pPr/>
              <a:t>52</a:t>
            </a:fld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/>
              <a:t>Low arithmetic intensity</a:t>
            </a:r>
            <a:r>
              <a:rPr lang="en-US" sz="900" dirty="0"/>
              <a:t>!   We’ll come back to this (shared memory)</a:t>
            </a:r>
          </a:p>
        </p:txBody>
      </p:sp>
    </p:spTree>
    <p:extLst>
      <p:ext uri="{BB962C8B-B14F-4D97-AF65-F5344CB8AC3E}">
        <p14:creationId xmlns:p14="http://schemas.microsoft.com/office/powerpoint/2010/main" val="263016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7C152C-A510-4B49-8E1F-CD3B31C7FA8F}" type="slidenum">
              <a:rPr lang="en-US"/>
              <a:pPr/>
              <a:t>53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On the CPU,</a:t>
            </a:r>
            <a:r>
              <a:rPr lang="en-US" sz="900" baseline="0" dirty="0"/>
              <a:t> you need </a:t>
            </a:r>
            <a:r>
              <a:rPr lang="en-US" sz="900" b="1" baseline="0" dirty="0"/>
              <a:t>3</a:t>
            </a:r>
            <a:r>
              <a:rPr lang="en-US" sz="900" baseline="0" dirty="0"/>
              <a:t> loops.</a:t>
            </a:r>
          </a:p>
          <a:p>
            <a:r>
              <a:rPr lang="en-US" sz="900" b="1" baseline="0" dirty="0"/>
              <a:t>On the GPU, we do not need the 2 outer loops.</a:t>
            </a:r>
          </a:p>
          <a:p>
            <a:endParaRPr lang="en-US" sz="900" baseline="0" dirty="0"/>
          </a:p>
          <a:p>
            <a:r>
              <a:rPr lang="en-US" sz="900" baseline="0" dirty="0"/>
              <a:t>Note the stride 1 when reading in a row, but width when reading in a column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6344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How else</a:t>
            </a:r>
            <a:r>
              <a:rPr lang="en-US" sz="900" baseline="0" dirty="0"/>
              <a:t> </a:t>
            </a:r>
            <a:r>
              <a:rPr lang="en-US" sz="900" dirty="0"/>
              <a:t>could you organize 3 billion (today 7 billion) transistors?</a:t>
            </a:r>
          </a:p>
          <a:p>
            <a:endParaRPr lang="en-US" sz="900" dirty="0"/>
          </a:p>
          <a:p>
            <a:r>
              <a:rPr lang="en-US" sz="900" b="1" dirty="0"/>
              <a:t>Specialize</a:t>
            </a:r>
            <a:r>
              <a:rPr lang="en-US" sz="900" dirty="0"/>
              <a:t> the hardware. </a:t>
            </a:r>
            <a:br>
              <a:rPr lang="en-US" sz="900" dirty="0"/>
            </a:br>
            <a:r>
              <a:rPr lang="en-US" sz="900" dirty="0"/>
              <a:t>Organize it into a bunch of </a:t>
            </a:r>
            <a:r>
              <a:rPr lang="en-US" sz="900" b="1" dirty="0"/>
              <a:t>Streaming Multiprocessors </a:t>
            </a:r>
            <a:r>
              <a:rPr lang="en-US" sz="900" b="0" dirty="0"/>
              <a:t>and dedicate most transistors to number crunching (ALUs)</a:t>
            </a:r>
          </a:p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80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A6248-F0D3-4442-8DBF-D8222CBD068B}" type="slidenum">
              <a:rPr lang="en-US"/>
              <a:pPr/>
              <a:t>54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765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3316F4-6164-4A4F-8589-F96561CA2581}" type="slidenum">
              <a:rPr lang="en-US"/>
              <a:pPr/>
              <a:t>55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41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DAB2D0-77B6-4A31-A42B-DCCE280A2D06}" type="slidenum">
              <a:rPr lang="en-US"/>
              <a:pPr/>
              <a:t>56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/>
              <a:t>Discuss why we have the local variable </a:t>
            </a:r>
            <a:r>
              <a:rPr lang="en-US" sz="900" b="1" dirty="0" err="1"/>
              <a:t>Pvalue</a:t>
            </a:r>
            <a:endParaRPr lang="en-US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if we updated directly into the desired entry of P, we would make trips to global memory at each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Pvalue</a:t>
            </a:r>
            <a:r>
              <a:rPr lang="en-US" sz="900" dirty="0"/>
              <a:t> declared</a:t>
            </a:r>
            <a:r>
              <a:rPr lang="en-US" sz="900" baseline="0" dirty="0"/>
              <a:t> here is local (and stored in a register)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/>
              <a:t>we make a single trip to global memory to deposit the aggregate </a:t>
            </a:r>
            <a:r>
              <a:rPr lang="en-US" sz="900" baseline="0" dirty="0" err="1"/>
              <a:t>Pvalue</a:t>
            </a:r>
            <a:endParaRPr lang="en-US" sz="9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baseline="0" dirty="0"/>
              <a:t>Note: a similar “trick” used in CPU code.  There it has to do with not trashing the cache.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95403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B9DA12-866A-40BB-9DAF-48E3F10F3B5F}" type="slidenum">
              <a:rPr lang="en-US"/>
              <a:pPr/>
              <a:t>57</a:t>
            </a:fld>
            <a:endParaRPr 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/>
              <a:t>QUESTION</a:t>
            </a:r>
            <a:r>
              <a:rPr lang="en-US" sz="900" dirty="0"/>
              <a:t>:  why is the 1</a:t>
            </a:r>
            <a:r>
              <a:rPr lang="en-US" sz="900" baseline="30000" dirty="0"/>
              <a:t>st</a:t>
            </a:r>
            <a:r>
              <a:rPr lang="en-US" sz="900" dirty="0"/>
              <a:t> argument of </a:t>
            </a:r>
            <a:r>
              <a:rPr lang="en-US" sz="900" dirty="0" err="1"/>
              <a:t>cudaMalloc</a:t>
            </a:r>
            <a:r>
              <a:rPr lang="en-US" sz="900" dirty="0"/>
              <a:t> a void**?   Must </a:t>
            </a:r>
            <a:r>
              <a:rPr lang="en-US" sz="900" b="1" dirty="0"/>
              <a:t>return</a:t>
            </a:r>
            <a:r>
              <a:rPr lang="en-US" sz="900" dirty="0"/>
              <a:t> a pointer</a:t>
            </a:r>
          </a:p>
          <a:p>
            <a:endParaRPr lang="en-US" sz="900" dirty="0"/>
          </a:p>
          <a:p>
            <a:r>
              <a:rPr lang="en-US" sz="900" dirty="0"/>
              <a:t>Note: The C </a:t>
            </a:r>
            <a:r>
              <a:rPr lang="en-US" sz="900" dirty="0" err="1"/>
              <a:t>malloc</a:t>
            </a:r>
            <a:r>
              <a:rPr lang="en-US" sz="900" dirty="0"/>
              <a:t> returns by return value, not</a:t>
            </a:r>
            <a:r>
              <a:rPr lang="en-US" sz="900" baseline="0" dirty="0"/>
              <a:t> through an argument!   So, it can have a signature</a:t>
            </a:r>
            <a:br>
              <a:rPr lang="en-US" sz="900" baseline="0" dirty="0"/>
            </a:br>
            <a:r>
              <a:rPr lang="en-US" sz="9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void *</a:t>
            </a:r>
            <a:r>
              <a:rPr lang="en-US" sz="9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malloc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en-US" sz="9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size_t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size)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4013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RECALL:  make sure you do not access outside of bounds.</a:t>
            </a:r>
          </a:p>
          <a:p>
            <a:r>
              <a:rPr lang="en-US" sz="900" dirty="0"/>
              <a:t>Always, check the thread ID against the data size.</a:t>
            </a:r>
          </a:p>
          <a:p>
            <a:endParaRPr lang="en-US" sz="900" dirty="0"/>
          </a:p>
          <a:p>
            <a:r>
              <a:rPr lang="en-US" sz="900" dirty="0"/>
              <a:t>Mapping threads &lt;-&gt;</a:t>
            </a:r>
            <a:r>
              <a:rPr lang="en-US" sz="900" baseline="0" dirty="0"/>
              <a:t> work is a recurring theme in CUDA programming.  Important to do it right!   Frustrating arithmetic and logic.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63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Why do we use:  </a:t>
            </a:r>
          </a:p>
          <a:p>
            <a:r>
              <a:rPr lang="en-US" sz="900" dirty="0"/>
              <a:t>    </a:t>
            </a:r>
            <a:r>
              <a:rPr lang="en-US" sz="900" dirty="0" err="1"/>
              <a:t>blocksPerGrid</a:t>
            </a:r>
            <a:r>
              <a:rPr lang="en-US" sz="900" dirty="0"/>
              <a:t> = </a:t>
            </a:r>
            <a:r>
              <a:rPr lang="en-US" sz="900" dirty="0" err="1"/>
              <a:t>arraySize</a:t>
            </a:r>
            <a:r>
              <a:rPr lang="en-US" sz="900" dirty="0"/>
              <a:t>/</a:t>
            </a:r>
            <a:r>
              <a:rPr lang="en-US" sz="900" dirty="0" err="1"/>
              <a:t>threadsPerBlock</a:t>
            </a:r>
            <a:r>
              <a:rPr lang="en-US" sz="900" dirty="0"/>
              <a:t> </a:t>
            </a:r>
            <a:r>
              <a:rPr lang="en-US" sz="900" b="1" dirty="0"/>
              <a:t>+ 1</a:t>
            </a:r>
            <a:r>
              <a:rPr lang="en-US" sz="900" dirty="0"/>
              <a:t> ?</a:t>
            </a:r>
          </a:p>
          <a:p>
            <a:r>
              <a:rPr lang="en-US" sz="900" dirty="0"/>
              <a:t>Is this the best way to calculate the </a:t>
            </a:r>
            <a:r>
              <a:rPr lang="en-US" sz="900" dirty="0" err="1"/>
              <a:t>blockSize</a:t>
            </a:r>
            <a:r>
              <a:rPr lang="en-US" sz="900" dirty="0"/>
              <a:t>?  </a:t>
            </a:r>
            <a:r>
              <a:rPr lang="en-US" sz="900" b="1" dirty="0"/>
              <a:t>NO</a:t>
            </a:r>
          </a:p>
          <a:p>
            <a:r>
              <a:rPr lang="en-US" sz="900" dirty="0"/>
              <a:t>What happens if we have </a:t>
            </a:r>
            <a:r>
              <a:rPr lang="en-US" sz="900" dirty="0" err="1"/>
              <a:t>arraySize</a:t>
            </a:r>
            <a:r>
              <a:rPr lang="en-US" sz="900" dirty="0"/>
              <a:t> = 1024?</a:t>
            </a:r>
          </a:p>
          <a:p>
            <a:r>
              <a:rPr lang="en-US" sz="900" dirty="0"/>
              <a:t>How</a:t>
            </a:r>
            <a:r>
              <a:rPr lang="en-US" sz="900" baseline="0" dirty="0"/>
              <a:t> many blocks do we need?  </a:t>
            </a:r>
            <a:r>
              <a:rPr lang="en-US" sz="900" b="1" baseline="0" dirty="0"/>
              <a:t>2</a:t>
            </a:r>
          </a:p>
          <a:p>
            <a:r>
              <a:rPr lang="en-US" sz="900" baseline="0" dirty="0"/>
              <a:t>How many do we actually configure? </a:t>
            </a:r>
            <a:r>
              <a:rPr lang="en-US" sz="900" b="1" baseline="0" dirty="0"/>
              <a:t>3</a:t>
            </a:r>
          </a:p>
          <a:p>
            <a:endParaRPr lang="en-US" sz="900" b="0" baseline="0" dirty="0"/>
          </a:p>
          <a:p>
            <a:r>
              <a:rPr lang="en-US" sz="900" b="0" baseline="0" dirty="0"/>
              <a:t>Better:</a:t>
            </a:r>
          </a:p>
          <a:p>
            <a:r>
              <a:rPr lang="en-US" sz="900" b="1" baseline="0" dirty="0"/>
              <a:t>  </a:t>
            </a:r>
            <a:r>
              <a:rPr lang="en-US" sz="900" b="1" baseline="0" dirty="0" err="1"/>
              <a:t>blocksPerGrid</a:t>
            </a:r>
            <a:r>
              <a:rPr lang="en-US" sz="900" b="1" baseline="0" dirty="0"/>
              <a:t> = (</a:t>
            </a:r>
            <a:r>
              <a:rPr lang="en-US" sz="900" b="1" baseline="0" dirty="0" err="1"/>
              <a:t>arraySize</a:t>
            </a:r>
            <a:r>
              <a:rPr lang="en-US" sz="900" b="1" baseline="0" dirty="0"/>
              <a:t> + </a:t>
            </a:r>
            <a:r>
              <a:rPr lang="en-US" sz="900" b="1" baseline="0" dirty="0" err="1"/>
              <a:t>threadsPerBlock</a:t>
            </a:r>
            <a:r>
              <a:rPr lang="en-US" sz="900" b="1" baseline="0" dirty="0"/>
              <a:t> – 1) / </a:t>
            </a:r>
            <a:r>
              <a:rPr lang="en-US" sz="900" b="1" baseline="0" dirty="0" err="1"/>
              <a:t>threadsPerBlock</a:t>
            </a:r>
            <a:endParaRPr lang="en-US" sz="9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374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/>
              <a:t>Kernel: sequence of steps that a thread performs</a:t>
            </a:r>
          </a:p>
          <a:p>
            <a:r>
              <a:rPr lang="en-US" sz="1050" dirty="0"/>
              <a:t>Discuss the mapping from thread index to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61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Made up example, where a block can only have 8 threads,</a:t>
            </a:r>
            <a:r>
              <a:rPr lang="en-US" sz="800" baseline="0" dirty="0"/>
              <a:t> but we want to process an array with 32 entries.  </a:t>
            </a:r>
            <a:endParaRPr lang="en-US" sz="800" dirty="0"/>
          </a:p>
          <a:p>
            <a:r>
              <a:rPr lang="en-US" sz="800" dirty="0"/>
              <a:t>0 &lt;= </a:t>
            </a:r>
            <a:r>
              <a:rPr lang="en-US" sz="800" dirty="0" err="1"/>
              <a:t>threadIdx.x</a:t>
            </a:r>
            <a:r>
              <a:rPr lang="en-US" sz="800" dirty="0"/>
              <a:t> &lt;= 7</a:t>
            </a:r>
          </a:p>
          <a:p>
            <a:endParaRPr lang="en-US" sz="800" dirty="0"/>
          </a:p>
          <a:p>
            <a:r>
              <a:rPr lang="en-US" sz="800" dirty="0"/>
              <a:t>What thread works on entry 21?</a:t>
            </a:r>
          </a:p>
          <a:p>
            <a:endParaRPr lang="en-US" sz="800" dirty="0"/>
          </a:p>
          <a:p>
            <a:r>
              <a:rPr lang="en-US" sz="800" dirty="0"/>
              <a:t>Identical to finding offset in 1-dimensional storage of a 2-dimensional matrix:</a:t>
            </a:r>
          </a:p>
          <a:p>
            <a:pPr>
              <a:buNone/>
            </a:pPr>
            <a:r>
              <a:rPr lang="en-US" sz="800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800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index = x + width * y;</a:t>
            </a:r>
            <a:endParaRPr lang="en-US" sz="800" dirty="0"/>
          </a:p>
          <a:p>
            <a:endParaRPr lang="en-GB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58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50" dirty="0"/>
              <a:t>In</a:t>
            </a:r>
            <a:r>
              <a:rPr lang="en-GB" sz="1050" baseline="0" dirty="0"/>
              <a:t> general, the work of a thread is what you would have inside a for loop (but no need for the loop itself)!</a:t>
            </a:r>
            <a:endParaRPr lang="en-GB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620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22CFF5-784C-49B6-A9C9-1B4DB72FC039}" type="slidenum">
              <a:rPr lang="en-US"/>
              <a:pPr/>
              <a:t>67</a:t>
            </a:fld>
            <a:endParaRPr lang="en-US"/>
          </a:p>
        </p:txBody>
      </p:sp>
      <p:sp>
        <p:nvSpPr>
          <p:cNvPr id="90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/>
              <a:t>An SM is the quantum of scalability on a GPU</a:t>
            </a:r>
            <a:r>
              <a:rPr lang="en-US" sz="900" dirty="0"/>
              <a:t>.  More $ </a:t>
            </a:r>
            <a:r>
              <a:rPr lang="en-US" sz="900" dirty="0">
                <a:sym typeface="Wingdings" panose="05000000000000000000" pitchFamily="2" charset="2"/>
              </a:rPr>
              <a:t> more SMs</a:t>
            </a:r>
            <a:endParaRPr lang="en-US" sz="900" dirty="0"/>
          </a:p>
          <a:p>
            <a:r>
              <a:rPr lang="en-US" sz="900" dirty="0"/>
              <a:t>Think of an SM as a single core on a CPU</a:t>
            </a:r>
            <a:r>
              <a:rPr lang="en-US" sz="900" baseline="0" dirty="0"/>
              <a:t> (do not buy into NVIDIA’s marketing)</a:t>
            </a:r>
          </a:p>
          <a:p>
            <a:endParaRPr lang="en-US" sz="900" baseline="0" dirty="0"/>
          </a:p>
          <a:p>
            <a:r>
              <a:rPr lang="en-US" sz="900" baseline="0" dirty="0"/>
              <a:t>Why is this important?  Think of launching a job with 1 million threads.  The more SMs you have, the more SPs…</a:t>
            </a:r>
          </a:p>
          <a:p>
            <a:r>
              <a:rPr lang="en-US" sz="900" baseline="0" dirty="0"/>
              <a:t>512= 16 x 32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16+16 = 32 SPs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16 load/store units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4 SFU (for special functions)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2 warp schedulers</a:t>
            </a:r>
          </a:p>
          <a:p>
            <a:endParaRPr lang="en-US" sz="900" dirty="0"/>
          </a:p>
          <a:p>
            <a:r>
              <a:rPr lang="en-US" sz="900" dirty="0"/>
              <a:t>Several clock rates: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Shaders</a:t>
            </a:r>
            <a:r>
              <a:rPr lang="en-US" sz="900" dirty="0"/>
              <a:t> (SPs)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Scheduler: ½ the frequency of the SPs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Memory:</a:t>
            </a:r>
            <a:r>
              <a:rPr lang="en-US" sz="900" baseline="0" dirty="0"/>
              <a:t> own rate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RECALL: </a:t>
            </a:r>
            <a:r>
              <a:rPr lang="en-US" sz="900" b="1" dirty="0"/>
              <a:t>asynchronous</a:t>
            </a:r>
            <a:r>
              <a:rPr lang="en-US" sz="900" dirty="0"/>
              <a:t> execution on the GPU</a:t>
            </a:r>
          </a:p>
          <a:p>
            <a:r>
              <a:rPr lang="en-US" sz="900" dirty="0"/>
              <a:t>You cannot use timing on the host!   That would give you garbage.</a:t>
            </a:r>
          </a:p>
          <a:p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Need </a:t>
            </a:r>
            <a:r>
              <a:rPr lang="en-US" sz="900" dirty="0" err="1"/>
              <a:t>cudaEventSynchronize</a:t>
            </a:r>
            <a:r>
              <a:rPr lang="en-US" sz="900" dirty="0"/>
              <a:t> to wait for that event to complete.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But we only need this for the </a:t>
            </a:r>
            <a:r>
              <a:rPr lang="en-US" sz="900" dirty="0" err="1"/>
              <a:t>stopEvent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Indeed, the</a:t>
            </a:r>
            <a:r>
              <a:rPr lang="en-US" sz="900" baseline="0" dirty="0"/>
              <a:t> CUDA operations on the GPU execute in order, so no need to “synchronize” the </a:t>
            </a:r>
            <a:r>
              <a:rPr lang="en-US" sz="900" baseline="0" dirty="0" err="1"/>
              <a:t>startEvent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7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full GV100 GPU has a total of: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5376 FP32 cores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5376 INT32 cores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2688 FP64 cores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672 Tensor Cores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336 texture units 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45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/>
              <a:t>Xeon</a:t>
            </a:r>
            <a:r>
              <a:rPr lang="en-US" sz="1050" baseline="0" dirty="0"/>
              <a:t> E7-8800 v4:  0.844 TFLOPS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85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800" dirty="0"/>
              <a:t>The</a:t>
            </a:r>
            <a:r>
              <a:rPr lang="en-US" sz="800" baseline="0" dirty="0"/>
              <a:t> solution is to keep data in </a:t>
            </a:r>
            <a:r>
              <a:rPr lang="en-US" sz="800" b="1" baseline="0" dirty="0"/>
              <a:t>registers</a:t>
            </a:r>
            <a:r>
              <a:rPr lang="en-US" sz="800" b="0" baseline="0" dirty="0"/>
              <a:t> (more about this later)</a:t>
            </a:r>
            <a:endParaRPr lang="en-US" sz="80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" baseline="0" dirty="0"/>
              <a:t>The bandwidth of accessing data from registers is exactly around 8 TB/s.</a:t>
            </a:r>
            <a:endParaRPr lang="en-US" sz="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" dirty="0"/>
              <a:t>Here’s a set of rules that you need to keep in mind before going further…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Get the data on the GPU and keep it there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Give the GPU enough work to do (High arithmetic intensity)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Focus on data reuse within the GPU to avoid memory bandwidth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18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 txBox="1">
            <a:spLocks noGrp="1" noChangeArrowheads="1"/>
          </p:cNvSpPr>
          <p:nvPr/>
        </p:nvSpPr>
        <p:spPr bwMode="auto">
          <a:xfrm>
            <a:off x="5440680" y="6949440"/>
            <a:ext cx="416052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251" tIns="50126" rIns="100251" bIns="50126" anchor="b"/>
          <a:lstStyle>
            <a:lvl1pPr>
              <a:defRPr sz="2400">
                <a:solidFill>
                  <a:srgbClr val="FFFBFC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rgbClr val="FFFBFC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rgbClr val="FFFBFC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rgbClr val="FFFBFC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rgbClr val="FFFBFC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BFC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BFC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BFC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BFC"/>
                </a:solidFill>
                <a:latin typeface="Arial" charset="0"/>
              </a:defRPr>
            </a:lvl9pPr>
          </a:lstStyle>
          <a:p>
            <a:pPr algn="r"/>
            <a:fld id="{F11DF618-151A-4B4F-BAE6-B83DBC3DA041}" type="slidenum">
              <a:rPr lang="en-US" sz="1300">
                <a:latin typeface="Trebuchet MS" pitchFamily="34" charset="0"/>
              </a:rPr>
              <a:pPr algn="r"/>
              <a:t>17</a:t>
            </a:fld>
            <a:endParaRPr lang="en-US" sz="1300" dirty="0">
              <a:latin typeface="Trebuchet MS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120" y="3474721"/>
            <a:ext cx="7680960" cy="336677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GB" dirty="0"/>
              <a:t>Hammad</a:t>
            </a:r>
            <a:r>
              <a:rPr lang="en-GB" baseline="0" dirty="0"/>
              <a:t> – GPU numbers are for a Pascal P100, PCI numbers are for PCIe3 </a:t>
            </a:r>
          </a:p>
          <a:p>
            <a:pPr eaLnBrk="1" hangingPunct="1"/>
            <a:r>
              <a:rPr lang="en-GB" baseline="0" dirty="0" err="1"/>
              <a:t>Infiniband</a:t>
            </a:r>
            <a:r>
              <a:rPr lang="en-GB" baseline="0" dirty="0"/>
              <a:t> is assuming </a:t>
            </a:r>
            <a:r>
              <a:rPr lang="en-GB" baseline="0" dirty="0" err="1"/>
              <a:t>mellanox</a:t>
            </a:r>
            <a:r>
              <a:rPr lang="en-GB" baseline="0" dirty="0"/>
              <a:t> results from here: http://</a:t>
            </a:r>
            <a:r>
              <a:rPr lang="en-GB" baseline="0" dirty="0" err="1"/>
              <a:t>www.mellanox.com</a:t>
            </a:r>
            <a:r>
              <a:rPr lang="en-GB" baseline="0" dirty="0"/>
              <a:t>/page/</a:t>
            </a:r>
            <a:r>
              <a:rPr lang="en-GB" baseline="0" dirty="0" err="1"/>
              <a:t>performance_infiniband</a:t>
            </a:r>
            <a:endParaRPr lang="en-GB" baseline="0" dirty="0"/>
          </a:p>
          <a:p>
            <a:pPr eaLnBrk="1" hangingPunct="1"/>
            <a:r>
              <a:rPr lang="en-GB" baseline="0" dirty="0"/>
              <a:t>CPU memory numbers are for a E7 8890v3 http://</a:t>
            </a:r>
            <a:r>
              <a:rPr lang="en-GB" baseline="0" dirty="0" err="1"/>
              <a:t>ark.intel.com</a:t>
            </a:r>
            <a:r>
              <a:rPr lang="en-GB" baseline="0" dirty="0"/>
              <a:t>/products/84685/Intel-Xeon-Processor-E7-8890-v3-45M-Cache-2_50-GHz</a:t>
            </a:r>
          </a:p>
          <a:p>
            <a:pPr eaLnBrk="1" hangingPunct="1"/>
            <a:r>
              <a:rPr lang="en-GB" baseline="0" dirty="0"/>
              <a:t>CPU cache numbers are an average between expected L1 and L3 cache performance (not exact but approximate)</a:t>
            </a:r>
          </a:p>
        </p:txBody>
      </p:sp>
    </p:spTree>
    <p:extLst>
      <p:ext uri="{BB962C8B-B14F-4D97-AF65-F5344CB8AC3E}">
        <p14:creationId xmlns:p14="http://schemas.microsoft.com/office/powerpoint/2010/main" val="1682331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0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ided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789554"/>
            <a:ext cx="5631278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871" y="1789554"/>
            <a:ext cx="5640435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321528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Sd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871" y="1789554"/>
            <a:ext cx="5640435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2721118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Si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871" y="1789554"/>
            <a:ext cx="5640435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93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Sid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789554"/>
            <a:ext cx="5631278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85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SideCode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789554"/>
            <a:ext cx="5631278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2959363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dition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486442"/>
            <a:ext cx="5631278" cy="48319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74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ditionLeft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486442"/>
            <a:ext cx="5631278" cy="48319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1425162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6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55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321971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5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74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0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8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12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22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281" y="1122363"/>
            <a:ext cx="11598089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281" y="3602038"/>
            <a:ext cx="1159808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8" y="5433002"/>
            <a:ext cx="162929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819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856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278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81" y="1241700"/>
            <a:ext cx="5710519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41700"/>
            <a:ext cx="5735171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388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8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Vanilla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1508" y="6538281"/>
            <a:ext cx="691660" cy="269874"/>
          </a:xfrm>
        </p:spPr>
        <p:txBody>
          <a:bodyPr/>
          <a:lstStyle/>
          <a:p>
            <a:fld id="{533C3136-38B5-49B0-B7B2-ED139F0532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761474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2480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709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973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4671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6465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655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281" y="1122363"/>
            <a:ext cx="11598089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281" y="3602038"/>
            <a:ext cx="1159808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8" y="5433002"/>
            <a:ext cx="162929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41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0707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7760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81" y="1241700"/>
            <a:ext cx="5710519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41700"/>
            <a:ext cx="5735171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73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hortExcu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09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250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610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287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9633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866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9357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9979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281" y="1122363"/>
            <a:ext cx="11598089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281" y="3602038"/>
            <a:ext cx="1159808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8" y="5433002"/>
            <a:ext cx="162929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956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792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70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Excursion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14238960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81" y="1241700"/>
            <a:ext cx="5710519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41700"/>
            <a:ext cx="5735171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490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9701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531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814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57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3235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024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348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281" y="1122363"/>
            <a:ext cx="11598089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281" y="3602038"/>
            <a:ext cx="1159808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8" y="5433002"/>
            <a:ext cx="162929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92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51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lainVanilla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Clr>
                <a:schemeClr val="accent5">
                  <a:lumMod val="75000"/>
                </a:schemeClr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3136-38B5-49B0-B7B2-ED139F05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19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550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81" y="1241700"/>
            <a:ext cx="5710519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41700"/>
            <a:ext cx="5735171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208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7854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884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3890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4485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3190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1910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63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VanillaNumber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Clr>
                <a:schemeClr val="accent5">
                  <a:lumMod val="75000"/>
                </a:schemeClr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3136-38B5-49B0-B7B2-ED139F0532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53568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85370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51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Si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789554"/>
            <a:ext cx="5631278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871" y="1789554"/>
            <a:ext cx="5640435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0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339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44" y="1495221"/>
            <a:ext cx="11960872" cy="4933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8167" y="6522143"/>
            <a:ext cx="693023" cy="2686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164182" y="6656478"/>
            <a:ext cx="15704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/>
              <a:t>University of </a:t>
            </a:r>
            <a:r>
              <a:rPr lang="en-US" sz="800">
                <a:solidFill>
                  <a:srgbClr val="C00000"/>
                </a:solidFill>
              </a:rPr>
              <a:t>Wisconsin</a:t>
            </a:r>
            <a:r>
              <a:rPr lang="en-US" sz="800"/>
              <a:t>-Madison</a:t>
            </a:r>
          </a:p>
        </p:txBody>
      </p:sp>
    </p:spTree>
    <p:extLst>
      <p:ext uri="{BB962C8B-B14F-4D97-AF65-F5344CB8AC3E}">
        <p14:creationId xmlns:p14="http://schemas.microsoft.com/office/powerpoint/2010/main" val="386359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81" r:id="rId3"/>
    <p:sldLayoutId id="2147483688" r:id="rId4"/>
    <p:sldLayoutId id="2147483689" r:id="rId5"/>
    <p:sldLayoutId id="2147483679" r:id="rId6"/>
    <p:sldLayoutId id="2147483680" r:id="rId7"/>
    <p:sldLayoutId id="2147483668" r:id="rId8"/>
    <p:sldLayoutId id="2147483669" r:id="rId9"/>
    <p:sldLayoutId id="2147483685" r:id="rId10"/>
    <p:sldLayoutId id="2147483683" r:id="rId11"/>
    <p:sldLayoutId id="2147483686" r:id="rId12"/>
    <p:sldLayoutId id="2147483684" r:id="rId13"/>
    <p:sldLayoutId id="2147483682" r:id="rId14"/>
    <p:sldLayoutId id="2147483690" r:id="rId15"/>
    <p:sldLayoutId id="2147483691" r:id="rId16"/>
    <p:sldLayoutId id="2147483670" r:id="rId17"/>
    <p:sldLayoutId id="2147483671" r:id="rId18"/>
    <p:sldLayoutId id="2147483687" r:id="rId19"/>
    <p:sldLayoutId id="2147483672" r:id="rId20"/>
    <p:sldLayoutId id="2147483673" r:id="rId21"/>
    <p:sldLayoutId id="2147483674" r:id="rId22"/>
    <p:sldLayoutId id="2147483675" r:id="rId23"/>
    <p:sldLayoutId id="214748367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281" y="190309"/>
            <a:ext cx="10724031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281" y="1243853"/>
            <a:ext cx="11598089" cy="493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281" y="6356348"/>
            <a:ext cx="260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4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68" y="461570"/>
            <a:ext cx="233390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46587" y="220597"/>
            <a:ext cx="855953" cy="1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5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281" y="190309"/>
            <a:ext cx="10724031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281" y="1243853"/>
            <a:ext cx="11598089" cy="493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281" y="6356348"/>
            <a:ext cx="260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4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68" y="461570"/>
            <a:ext cx="233390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46587" y="220597"/>
            <a:ext cx="855953" cy="1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1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281" y="190309"/>
            <a:ext cx="10724031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281" y="1243853"/>
            <a:ext cx="11598089" cy="493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281" y="6356348"/>
            <a:ext cx="260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4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68" y="461570"/>
            <a:ext cx="233390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46587" y="220597"/>
            <a:ext cx="855953" cy="1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1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281" y="190309"/>
            <a:ext cx="10724031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281" y="1243853"/>
            <a:ext cx="11598089" cy="493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281" y="6356348"/>
            <a:ext cx="260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4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68" y="461570"/>
            <a:ext cx="233390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46587" y="220597"/>
            <a:ext cx="855953" cy="1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3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k.intel.com/products/84685/Intel-Xeon-Processor-E7-8890-v3-45M-Cache-2_50-GHz" TargetMode="External"/><Relationship Id="rId2" Type="http://schemas.openxmlformats.org/officeDocument/2006/relationships/hyperlink" Target="http://www.mellanox.com/page/performance_infiniban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index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10" Type="http://schemas.openxmlformats.org/officeDocument/2006/relationships/image" Target="../media/image36.png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ME759</a:t>
            </a:r>
            <a:br>
              <a:rPr lang="en-US" dirty="0"/>
            </a:br>
            <a:r>
              <a:rPr lang="en-US" sz="2400" dirty="0"/>
              <a:t>High Performance Computing for Applications in Engineering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[Spring 2020]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Lecture </a:t>
            </a:r>
            <a:r>
              <a:rPr lang="en-US" dirty="0" smtClean="0"/>
              <a:t>09</a:t>
            </a:r>
            <a:endParaRPr lang="en-US" dirty="0"/>
          </a:p>
          <a:p>
            <a:r>
              <a:rPr lang="en-US" dirty="0" smtClean="0"/>
              <a:t>02/10/2019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3136-38B5-49B0-B7B2-ED139F0532E2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581001"/>
            <a:ext cx="8611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600" dirty="0">
                <a:latin typeface="Tahoma" pitchFamily="34" charset="0"/>
              </a:rPr>
              <a:t>Dan Negrut, 2020</a:t>
            </a:r>
            <a:br>
              <a:rPr lang="en-US" sz="600" dirty="0">
                <a:latin typeface="Tahoma" pitchFamily="34" charset="0"/>
              </a:rPr>
            </a:br>
            <a:r>
              <a:rPr lang="en-US" sz="600" dirty="0">
                <a:latin typeface="Tahoma" pitchFamily="34" charset="0"/>
              </a:rPr>
              <a:t>ME759 UW-Madison</a:t>
            </a:r>
          </a:p>
        </p:txBody>
      </p:sp>
    </p:spTree>
    <p:extLst>
      <p:ext uri="{BB962C8B-B14F-4D97-AF65-F5344CB8AC3E}">
        <p14:creationId xmlns:p14="http://schemas.microsoft.com/office/powerpoint/2010/main" val="336034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Fermi: High-level Perspective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170" y="1325554"/>
            <a:ext cx="11774734" cy="1600200"/>
          </a:xfrm>
        </p:spPr>
        <p:txBody>
          <a:bodyPr/>
          <a:lstStyle/>
          <a:p>
            <a:r>
              <a:rPr lang="en-US" sz="2000" dirty="0"/>
              <a:t>Lots of ALU (green), not much of CU (orange)</a:t>
            </a:r>
          </a:p>
          <a:p>
            <a:r>
              <a:rPr lang="en-US" sz="2000" dirty="0"/>
              <a:t>Explains why GPUs are fast for high arithmetic intensity applications</a:t>
            </a:r>
          </a:p>
          <a:p>
            <a:r>
              <a:rPr lang="en-US" sz="2000" dirty="0"/>
              <a:t>Arithmetic intensity: high when many operations performed per word of memory access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37" y="2887450"/>
            <a:ext cx="4485348" cy="35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Fermi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US" sz="2000" dirty="0" smtClean="0"/>
              </a:p>
              <a:p>
                <a:r>
                  <a:rPr lang="en-US" sz="2000" dirty="0"/>
                  <a:t>Late 2009, early 2010</a:t>
                </a:r>
              </a:p>
              <a:p>
                <a:r>
                  <a:rPr lang="en-US" sz="2000" dirty="0"/>
                  <a:t>40 nm technology</a:t>
                </a:r>
              </a:p>
              <a:p>
                <a:r>
                  <a:rPr lang="en-US" sz="2000" dirty="0"/>
                  <a:t>Three billion transistors</a:t>
                </a:r>
              </a:p>
              <a:p>
                <a:r>
                  <a:rPr lang="en-US" sz="2000" dirty="0"/>
                  <a:t>512 Scalar Processors (</a:t>
                </a:r>
                <a:r>
                  <a:rPr lang="en-US" sz="2000" dirty="0" smtClean="0"/>
                  <a:t>SP), or “</a:t>
                </a:r>
                <a:r>
                  <a:rPr lang="en-US" sz="2000" dirty="0" err="1" smtClean="0"/>
                  <a:t>shaders</a:t>
                </a:r>
                <a:r>
                  <a:rPr lang="en-US" sz="2000" dirty="0" smtClean="0"/>
                  <a:t>”</a:t>
                </a:r>
                <a:endParaRPr lang="en-US" sz="2000" dirty="0"/>
              </a:p>
              <a:p>
                <a:r>
                  <a:rPr lang="en-US" sz="2000" dirty="0"/>
                  <a:t>L1 cache (64 KB)</a:t>
                </a:r>
              </a:p>
              <a:p>
                <a:r>
                  <a:rPr lang="en-US" sz="2000" dirty="0"/>
                  <a:t>L2 cache (768 KB uniform, shared)</a:t>
                </a:r>
              </a:p>
              <a:p>
                <a:r>
                  <a:rPr lang="en-US" sz="2000" dirty="0"/>
                  <a:t>6 GB of global memory</a:t>
                </a:r>
              </a:p>
              <a:p>
                <a:r>
                  <a:rPr lang="en-US" sz="2000" dirty="0"/>
                  <a:t>Operates at low clock rate</a:t>
                </a:r>
              </a:p>
              <a:p>
                <a:r>
                  <a:rPr lang="en-US" sz="2000" dirty="0" smtClean="0"/>
                  <a:t>Memory bandwidth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 smtClean="0"/>
                  <a:t> 200GB/s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87" y="3614148"/>
            <a:ext cx="1316355" cy="184658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81" y="964928"/>
            <a:ext cx="3337560" cy="545846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flipH="1">
            <a:off x="7827466" y="3690349"/>
            <a:ext cx="417830" cy="1479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3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NVIDIA Volta GV100: microarchitecture schematic and nomenclature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/>
                  <a:t>21.1 billion transistors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GPC – 6 of them</a:t>
                </a:r>
              </a:p>
              <a:p>
                <a:pPr lvl="1"/>
                <a:r>
                  <a:rPr lang="en-US" sz="1800" dirty="0"/>
                  <a:t>GPU Processing Cluster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TPC – 42 of them</a:t>
                </a:r>
              </a:p>
              <a:p>
                <a:pPr lvl="1"/>
                <a:r>
                  <a:rPr lang="en-US" sz="1600" dirty="0"/>
                  <a:t>Texture Processing Cluster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SM – 84 of them</a:t>
                </a:r>
              </a:p>
              <a:p>
                <a:pPr lvl="1"/>
                <a:r>
                  <a:rPr lang="en-US" sz="1600" dirty="0"/>
                  <a:t>Stream multiprocessor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A full GV100 has</a:t>
                </a:r>
              </a:p>
              <a:p>
                <a:pPr lvl="1"/>
                <a:r>
                  <a:rPr lang="en-US" sz="1600" dirty="0"/>
                  <a:t>Six GPCs, each of which has</a:t>
                </a:r>
              </a:p>
              <a:p>
                <a:pPr lvl="2"/>
                <a:r>
                  <a:rPr lang="en-US" sz="1400" dirty="0"/>
                  <a:t>Seven TCP, each with</a:t>
                </a:r>
              </a:p>
              <a:p>
                <a:pPr lvl="3"/>
                <a:r>
                  <a:rPr lang="en-US" sz="1200" dirty="0"/>
                  <a:t>Two SMs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6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×7×2=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84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541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6317-70AC-4AE5-9CBB-AC3D12EDE09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4" name="AutoShape 4" descr="The Pascal GP100 Streaming Multiprocessor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he Pascal GP100 Streaming Multiprocessor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01" y="1352288"/>
            <a:ext cx="8626989" cy="51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9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NVIDIA Volta GV100: microarchitecture schematic and nomenclature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Each SM has</a:t>
            </a:r>
          </a:p>
          <a:p>
            <a:pPr lvl="1"/>
            <a:r>
              <a:rPr lang="en-US" dirty="0"/>
              <a:t>64 FP32 scalar processors (SPs)</a:t>
            </a:r>
          </a:p>
          <a:p>
            <a:pPr lvl="1"/>
            <a:r>
              <a:rPr lang="en-US" dirty="0"/>
              <a:t>64 INT32 scalar processors (SPs)</a:t>
            </a:r>
          </a:p>
          <a:p>
            <a:pPr lvl="1"/>
            <a:r>
              <a:rPr lang="en-US" dirty="0"/>
              <a:t>32 FP64 scalar processors (SPs)</a:t>
            </a:r>
          </a:p>
          <a:p>
            <a:pPr lvl="1"/>
            <a:r>
              <a:rPr lang="en-US" dirty="0"/>
              <a:t>8 Tensor scalar processors (SPs)</a:t>
            </a:r>
          </a:p>
          <a:p>
            <a:pPr lvl="1"/>
            <a:r>
              <a:rPr lang="en-US" dirty="0"/>
              <a:t>Four texture units</a:t>
            </a:r>
          </a:p>
          <a:p>
            <a:pPr lvl="1"/>
            <a:r>
              <a:rPr lang="en-US" dirty="0"/>
              <a:t>It’s own L0 Instruction Cache</a:t>
            </a:r>
          </a:p>
          <a:p>
            <a:pPr lvl="1"/>
            <a:r>
              <a:rPr lang="en-US" dirty="0"/>
              <a:t>A wrap scheduler</a:t>
            </a:r>
          </a:p>
          <a:p>
            <a:pPr lvl="1"/>
            <a:r>
              <a:rPr lang="en-US" dirty="0"/>
              <a:t>A Dispatch unit</a:t>
            </a:r>
          </a:p>
          <a:p>
            <a:pPr lvl="1"/>
            <a:r>
              <a:rPr lang="en-US" dirty="0"/>
              <a:t>16,384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7344" y="6525676"/>
                <a:ext cx="542123" cy="205819"/>
              </a:xfrm>
            </p:spPr>
            <p:txBody>
              <a:bodyPr/>
              <a:lstStyle/>
              <a:p>
                <a:r>
                  <a:rPr lang="en-US" dirty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7344" y="6525676"/>
                <a:ext cx="542123" cy="2058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86" y="839869"/>
            <a:ext cx="4445517" cy="60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9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overview, last four NVIDIA GPU generations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what more transistors buys you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7344" y="6525676"/>
                <a:ext cx="556793" cy="205819"/>
              </a:xfrm>
            </p:spPr>
            <p:txBody>
              <a:bodyPr/>
              <a:lstStyle/>
              <a:p>
                <a:r>
                  <a:rPr lang="en-US" dirty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7344" y="6525676"/>
                <a:ext cx="556793" cy="2058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13" y="953335"/>
            <a:ext cx="5645101" cy="56752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6357558" y="3858083"/>
            <a:ext cx="5148231" cy="7966"/>
          </a:xfrm>
          <a:prstGeom prst="line">
            <a:avLst/>
          </a:prstGeom>
          <a:ln w="254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464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GFLOP/s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0C-5EC0-4A30-9E3E-F1AD4B17CF03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329" y="1199691"/>
            <a:ext cx="921829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7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High Speed Requires High Bandwidth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Assume that you want to add two arrays and reach 1 </a:t>
            </a:r>
            <a:r>
              <a:rPr lang="en-US" sz="1800" dirty="0" err="1"/>
              <a:t>Tflops</a:t>
            </a:r>
            <a:r>
              <a:rPr lang="en-US" sz="1800" dirty="0"/>
              <a:t>: 1E12 ops/second</a:t>
            </a:r>
          </a:p>
          <a:p>
            <a:r>
              <a:rPr lang="en-US" sz="1800" dirty="0"/>
              <a:t>You need to fetch/feed 2E12 operands per second…</a:t>
            </a:r>
          </a:p>
          <a:p>
            <a:r>
              <a:rPr lang="en-US" sz="1800" dirty="0"/>
              <a:t>Assume each number is stored using 4 bytes (float or integer) </a:t>
            </a:r>
          </a:p>
          <a:p>
            <a:r>
              <a:rPr lang="en-US" sz="1800" dirty="0"/>
              <a:t>You need to fetch 2E12*4 bytes in a second.  This is 8E12 B/s, which is 8 TB/s…</a:t>
            </a:r>
          </a:p>
          <a:p>
            <a:r>
              <a:rPr lang="en-US" sz="1800" dirty="0"/>
              <a:t>You haven’t taken into account that you probably want to send back the outcome of the operation that you carry out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800" dirty="0"/>
              <a:t>The global memory bandwidth on the GPU is in the neighborhood of 1 TB/s (</a:t>
            </a:r>
            <a:r>
              <a:rPr lang="en-US" sz="1800" dirty="0">
                <a:solidFill>
                  <a:srgbClr val="0070C0"/>
                </a:solidFill>
              </a:rPr>
              <a:t>1000 GB/s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About 8 times less than what you need </a:t>
            </a:r>
            <a:endParaRPr lang="en-US" sz="1800" dirty="0" smtClean="0"/>
          </a:p>
          <a:p>
            <a:pPr lvl="2"/>
            <a:r>
              <a:rPr lang="en-US" sz="1600" dirty="0" smtClean="0"/>
              <a:t>Conclusion: you need data in cache, global memory can’t sustain 1 </a:t>
            </a:r>
            <a:r>
              <a:rPr lang="en-US" sz="1600" dirty="0" err="1" smtClean="0"/>
              <a:t>Tflops</a:t>
            </a:r>
            <a:endParaRPr lang="en-US" sz="1600" dirty="0"/>
          </a:p>
          <a:p>
            <a:pPr lvl="1"/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205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0000" tIns="46800" rIns="90000" bIns="46800" rtlCol="0" anchor="ctr">
            <a:normAutofit/>
          </a:bodyPr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u="sng" dirty="0"/>
              <a:t>Bandwidth</a:t>
            </a:r>
            <a:r>
              <a:rPr lang="de-DE" dirty="0"/>
              <a:t> in a CPU-GPU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0C-5EC0-4A30-9E3E-F1AD4B17CF0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9982200" y="6400801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fld id="{2CDE3EB7-DFC4-463A-A505-64280825B4CC}" type="slidenum">
              <a:rPr lang="en-US">
                <a:latin typeface="Tahoma" pitchFamily="34" charset="0"/>
              </a:rPr>
              <a:pPr eaLnBrk="0" hangingPunct="0">
                <a:spcBef>
                  <a:spcPct val="50000"/>
                </a:spcBef>
              </a:pPr>
              <a:t>17</a:t>
            </a:fld>
            <a:endParaRPr lang="en-US" dirty="0">
              <a:latin typeface="Tahoma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924799" y="1752600"/>
            <a:ext cx="2236287" cy="4267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657600" y="4648200"/>
            <a:ext cx="2667000" cy="13716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  <a:r>
              <a:rPr lang="en-US" dirty="0" smtClean="0"/>
              <a:t>Memory</a:t>
            </a:r>
          </a:p>
          <a:p>
            <a:pPr algn="ctr"/>
            <a:r>
              <a:rPr lang="en-US" dirty="0" smtClean="0"/>
              <a:t>(256 GB)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581400" y="1905000"/>
            <a:ext cx="2819400" cy="9906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05800" y="1828801"/>
            <a:ext cx="1447800" cy="100232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</a:t>
            </a:r>
            <a:r>
              <a:rPr lang="en-US" dirty="0" smtClean="0"/>
              <a:t>SMs</a:t>
            </a:r>
            <a:endParaRPr lang="en-US" dirty="0"/>
          </a:p>
        </p:txBody>
      </p:sp>
      <p:cxnSp>
        <p:nvCxnSpPr>
          <p:cNvPr id="31" name="Straight Connector 30"/>
          <p:cNvCxnSpPr>
            <a:stCxn id="27" idx="3"/>
            <a:endCxn id="30" idx="1"/>
          </p:cNvCxnSpPr>
          <p:nvPr/>
        </p:nvCxnSpPr>
        <p:spPr>
          <a:xfrm>
            <a:off x="6324600" y="5334000"/>
            <a:ext cx="1981200" cy="0"/>
          </a:xfrm>
          <a:prstGeom prst="line">
            <a:avLst/>
          </a:prstGeom>
          <a:ln w="1524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9" idx="2"/>
            <a:endCxn id="30" idx="0"/>
          </p:cNvCxnSpPr>
          <p:nvPr/>
        </p:nvCxnSpPr>
        <p:spPr>
          <a:xfrm>
            <a:off x="9029700" y="2831122"/>
            <a:ext cx="0" cy="2011680"/>
          </a:xfrm>
          <a:prstGeom prst="line">
            <a:avLst/>
          </a:prstGeom>
          <a:ln w="5080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7" idx="0"/>
            <a:endCxn id="28" idx="2"/>
          </p:cNvCxnSpPr>
          <p:nvPr/>
        </p:nvCxnSpPr>
        <p:spPr>
          <a:xfrm flipV="1">
            <a:off x="4991100" y="2895600"/>
            <a:ext cx="0" cy="1752600"/>
          </a:xfrm>
          <a:prstGeom prst="line">
            <a:avLst/>
          </a:prstGeom>
          <a:ln w="2159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7" idx="1"/>
          </p:cNvCxnSpPr>
          <p:nvPr/>
        </p:nvCxnSpPr>
        <p:spPr>
          <a:xfrm>
            <a:off x="2819400" y="5334000"/>
            <a:ext cx="838200" cy="0"/>
          </a:xfrm>
          <a:prstGeom prst="line">
            <a:avLst/>
          </a:prstGeom>
          <a:ln w="762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097719" y="3362980"/>
            <a:ext cx="829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rgbClr val="FFC000"/>
                </a:solidFill>
                <a:latin typeface="Courier"/>
                <a:cs typeface="Courier"/>
              </a:rPr>
              <a:t>50-100</a:t>
            </a:r>
          </a:p>
          <a:p>
            <a:pPr algn="r"/>
            <a:r>
              <a:rPr lang="en-US" sz="1400" b="1" dirty="0">
                <a:solidFill>
                  <a:srgbClr val="FFC000"/>
                </a:solidFill>
                <a:latin typeface="Courier"/>
                <a:cs typeface="Courier"/>
              </a:rPr>
              <a:t>GB/s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77001" y="4876801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  <a:latin typeface="Courier"/>
                <a:cs typeface="Courier"/>
              </a:rPr>
              <a:t>8-16 GB/s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34200" y="3429000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FFC000"/>
                </a:solidFill>
                <a:latin typeface="Courier"/>
                <a:cs typeface="Courier"/>
              </a:rPr>
              <a:t>900</a:t>
            </a:r>
          </a:p>
          <a:p>
            <a:pPr algn="r"/>
            <a:r>
              <a:rPr lang="en-US" sz="1400" b="1" dirty="0">
                <a:solidFill>
                  <a:srgbClr val="FFC000"/>
                </a:solidFill>
                <a:latin typeface="Courier"/>
                <a:cs typeface="Courier"/>
              </a:rPr>
              <a:t>GB/s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657600" y="1981201"/>
            <a:ext cx="838200" cy="83819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Core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51688" y="1981201"/>
            <a:ext cx="1072912" cy="83819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  <a:br>
              <a:rPr lang="en-US" dirty="0" smtClean="0"/>
            </a:br>
            <a:r>
              <a:rPr lang="en-US" sz="900" dirty="0" smtClean="0"/>
              <a:t>L1: 32 KB</a:t>
            </a:r>
          </a:p>
          <a:p>
            <a:pPr algn="ctr"/>
            <a:r>
              <a:rPr lang="en-US" sz="900" dirty="0" smtClean="0"/>
              <a:t>L2: 256 KB</a:t>
            </a:r>
          </a:p>
          <a:p>
            <a:pPr algn="ctr"/>
            <a:r>
              <a:rPr lang="en-US" sz="900" dirty="0" smtClean="0"/>
              <a:t>L3: 45 MB (shared)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2935928" y="5030689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  <a:latin typeface="Courier"/>
                <a:cs typeface="Courier"/>
              </a:rPr>
              <a:t>6GB/s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582264" y="4964668"/>
            <a:ext cx="1295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latin typeface="Courier"/>
                <a:cs typeface="Courier"/>
              </a:rPr>
              <a:t>Infiniband</a:t>
            </a:r>
            <a:r>
              <a:rPr lang="en-US" sz="1400" dirty="0">
                <a:latin typeface="Courier"/>
                <a:cs typeface="Courier"/>
              </a:rPr>
              <a:t> to Next Node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63633" y="2488300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  <a:latin typeface="Courier"/>
                <a:cs typeface="Courier"/>
              </a:rPr>
              <a:t>80GB/s</a:t>
            </a:r>
          </a:p>
        </p:txBody>
      </p:sp>
      <p:cxnSp>
        <p:nvCxnSpPr>
          <p:cNvPr id="44" name="Straight Connector 43"/>
          <p:cNvCxnSpPr>
            <a:stCxn id="39" idx="1"/>
            <a:endCxn id="38" idx="3"/>
          </p:cNvCxnSpPr>
          <p:nvPr/>
        </p:nvCxnSpPr>
        <p:spPr>
          <a:xfrm flipH="1">
            <a:off x="4495800" y="2400301"/>
            <a:ext cx="755888" cy="0"/>
          </a:xfrm>
          <a:prstGeom prst="line">
            <a:avLst/>
          </a:prstGeom>
          <a:ln w="2540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877665" y="5410954"/>
            <a:ext cx="86433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FFC000"/>
                </a:solidFill>
                <a:latin typeface="Courier"/>
                <a:cs typeface="Courier"/>
              </a:rPr>
              <a:t>Latency:</a:t>
            </a:r>
          </a:p>
          <a:p>
            <a:r>
              <a:rPr lang="en-US" sz="1100" b="1" dirty="0" smtClean="0">
                <a:solidFill>
                  <a:srgbClr val="FFC000"/>
                </a:solidFill>
                <a:latin typeface="Courier"/>
                <a:cs typeface="Courier"/>
              </a:rPr>
              <a:t>High</a:t>
            </a:r>
          </a:p>
          <a:p>
            <a:r>
              <a:rPr lang="en-US" sz="1100" b="1" dirty="0" smtClean="0">
                <a:solidFill>
                  <a:srgbClr val="FFC000"/>
                </a:solidFill>
                <a:latin typeface="Courier"/>
                <a:cs typeface="Courier"/>
              </a:rPr>
              <a:t>[4-6 us]</a:t>
            </a:r>
            <a:endParaRPr lang="en-US" sz="1100" b="1" dirty="0">
              <a:solidFill>
                <a:srgbClr val="FFC000"/>
              </a:solidFill>
              <a:latin typeface="Courier"/>
              <a:cs typeface="Courie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30632" y="5404308"/>
            <a:ext cx="8643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FFC000"/>
                </a:solidFill>
                <a:latin typeface="Courier"/>
                <a:cs typeface="Courier"/>
              </a:rPr>
              <a:t>Latency:</a:t>
            </a:r>
          </a:p>
          <a:p>
            <a:r>
              <a:rPr lang="en-US" sz="1100" b="1" dirty="0">
                <a:solidFill>
                  <a:srgbClr val="FFC000"/>
                </a:solidFill>
                <a:latin typeface="Courier"/>
                <a:cs typeface="Courier"/>
              </a:rPr>
              <a:t>Medium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34731" y="3915399"/>
            <a:ext cx="1034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b="1" dirty="0">
                <a:solidFill>
                  <a:srgbClr val="FFC000"/>
                </a:solidFill>
                <a:latin typeface="Courier"/>
                <a:cs typeface="Courier"/>
              </a:rPr>
              <a:t>Latency:</a:t>
            </a:r>
          </a:p>
          <a:p>
            <a:pPr algn="r"/>
            <a:r>
              <a:rPr lang="en-US" sz="1100" b="1" dirty="0">
                <a:solidFill>
                  <a:srgbClr val="FFC000"/>
                </a:solidFill>
                <a:latin typeface="Courier"/>
                <a:cs typeface="Courier"/>
              </a:rPr>
              <a:t>Medium Low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447551" y="1882942"/>
            <a:ext cx="8643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FFC000"/>
                </a:solidFill>
                <a:latin typeface="Courier"/>
                <a:cs typeface="Courier"/>
              </a:rPr>
              <a:t>Latency:</a:t>
            </a:r>
          </a:p>
          <a:p>
            <a:pPr algn="ctr"/>
            <a:r>
              <a:rPr lang="en-US" sz="1100" b="1" dirty="0">
                <a:solidFill>
                  <a:srgbClr val="FFC000"/>
                </a:solidFill>
                <a:latin typeface="Courier"/>
                <a:cs typeface="Courier"/>
              </a:rPr>
              <a:t>Low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924801" y="4130842"/>
            <a:ext cx="8643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b="1" dirty="0">
                <a:solidFill>
                  <a:srgbClr val="FFC000"/>
                </a:solidFill>
                <a:latin typeface="Courier"/>
                <a:cs typeface="Courier"/>
              </a:rPr>
              <a:t>Latency:</a:t>
            </a:r>
          </a:p>
          <a:p>
            <a:pPr algn="r"/>
            <a:r>
              <a:rPr lang="en-US" sz="1100" b="1" dirty="0" err="1">
                <a:solidFill>
                  <a:srgbClr val="FFC000"/>
                </a:solidFill>
                <a:latin typeface="Courier"/>
                <a:cs typeface="Courier"/>
              </a:rPr>
              <a:t>Rel.Low</a:t>
            </a:r>
            <a:endParaRPr lang="en-US" sz="1100" b="1" dirty="0">
              <a:solidFill>
                <a:srgbClr val="FFC000"/>
              </a:solidFill>
              <a:latin typeface="Courier"/>
              <a:cs typeface="Courier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00201" y="2971801"/>
            <a:ext cx="20349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NOTE: The </a:t>
            </a:r>
            <a:r>
              <a:rPr lang="en-US" b="1" u="sng" dirty="0"/>
              <a:t>width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of the black lines is</a:t>
            </a:r>
            <a:br>
              <a:rPr lang="en-US" dirty="0"/>
            </a:br>
            <a:r>
              <a:rPr lang="en-US" dirty="0"/>
              <a:t>proportional to the </a:t>
            </a:r>
            <a:br>
              <a:rPr lang="en-US" dirty="0"/>
            </a:br>
            <a:r>
              <a:rPr lang="en-US" dirty="0"/>
              <a:t>bandwidth.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305800" y="4762500"/>
            <a:ext cx="1447800" cy="1143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</a:t>
            </a:r>
            <a:r>
              <a:rPr lang="en-US" dirty="0" smtClean="0"/>
              <a:t>Memory</a:t>
            </a:r>
          </a:p>
          <a:p>
            <a:pPr algn="ctr"/>
            <a:r>
              <a:rPr lang="en-US" dirty="0" smtClean="0"/>
              <a:t>(32 GB)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03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on Previous Slide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GPU numbers are for an NVIDIA Pascal V100</a:t>
            </a:r>
          </a:p>
          <a:p>
            <a:endParaRPr lang="en-US" sz="2000" dirty="0"/>
          </a:p>
          <a:p>
            <a:r>
              <a:rPr lang="en-US" sz="2000" dirty="0"/>
              <a:t>PCI numbers are for PCIe3 </a:t>
            </a:r>
          </a:p>
          <a:p>
            <a:endParaRPr lang="en-US" sz="2000" dirty="0"/>
          </a:p>
          <a:p>
            <a:r>
              <a:rPr lang="en-US" sz="2000" dirty="0" err="1"/>
              <a:t>Infiniband</a:t>
            </a:r>
            <a:r>
              <a:rPr lang="en-US" sz="2000" dirty="0"/>
              <a:t> is assuming </a:t>
            </a:r>
            <a:r>
              <a:rPr lang="en-US" sz="2000" dirty="0" err="1"/>
              <a:t>Mellanox</a:t>
            </a:r>
            <a:r>
              <a:rPr lang="en-US" sz="2000" dirty="0"/>
              <a:t> results from </a:t>
            </a:r>
            <a:r>
              <a:rPr lang="en-US" sz="2000" dirty="0">
                <a:hlinkClick r:id="rId2"/>
              </a:rPr>
              <a:t>here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CPU memory </a:t>
            </a:r>
            <a:r>
              <a:rPr lang="en-US" sz="2000" dirty="0">
                <a:hlinkClick r:id="rId3"/>
              </a:rPr>
              <a:t>numbers</a:t>
            </a:r>
            <a:r>
              <a:rPr lang="en-US" sz="2000" dirty="0"/>
              <a:t> are for a E7 8890v3, 2.5GHz, 45MB L3</a:t>
            </a:r>
          </a:p>
          <a:p>
            <a:endParaRPr lang="en-US" sz="2000" dirty="0"/>
          </a:p>
          <a:p>
            <a:r>
              <a:rPr lang="en-US" sz="2000" dirty="0"/>
              <a:t>CPU cache numbers: an average between expected L1 and L3 speed</a:t>
            </a:r>
          </a:p>
          <a:p>
            <a:pPr lvl="1"/>
            <a:r>
              <a:rPr lang="en-US" sz="1800" dirty="0"/>
              <a:t>Not exact, but approximate</a:t>
            </a: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0C-5EC0-4A30-9E3E-F1AD4B17CF03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209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Bandwidths, GPU computing w/ NVIDIA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0C-5EC0-4A30-9E3E-F1AD4B17CF03}" type="slidenum">
              <a:rPr lang="en-US" altLang="en-US" smtClean="0"/>
              <a:pPr/>
              <a:t>19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17" y="1350028"/>
            <a:ext cx="9304020" cy="50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5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of the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351" y="3381947"/>
            <a:ext cx="10817298" cy="681134"/>
          </a:xfrm>
        </p:spPr>
        <p:txBody>
          <a:bodyPr>
            <a:normAutofit fontScale="70000" lnSpcReduction="20000"/>
          </a:bodyPr>
          <a:lstStyle/>
          <a:p>
            <a:pPr marL="0" indent="0" algn="r">
              <a:buNone/>
            </a:pPr>
            <a:r>
              <a:rPr lang="en-US" dirty="0"/>
              <a:t>“Keep away from people who try to belittle your ambitions. Small people always do that, but the really great make you feel that you, too, can become great</a:t>
            </a:r>
            <a:r>
              <a:rPr lang="en-US" dirty="0" smtClean="0"/>
              <a:t>.”</a:t>
            </a:r>
            <a:endParaRPr lang="en-US" dirty="0"/>
          </a:p>
          <a:p>
            <a:pPr marL="0" indent="0" algn="r">
              <a:buNone/>
            </a:pPr>
            <a:r>
              <a:rPr lang="en-US" sz="1300" dirty="0"/>
              <a:t>-- Mark Twain, American writer, humorist, entrepreneur, publisher, and </a:t>
            </a:r>
            <a:r>
              <a:rPr lang="en-US" sz="1300" dirty="0" smtClean="0"/>
              <a:t>lecturer [1835 - 1910].</a:t>
            </a:r>
            <a:endParaRPr lang="en-US" sz="1300" dirty="0"/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Speed-ups, GPU Computing: What’s reasonable to expect?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Since you have higher bandwidth on a GPU, it is likely that your code will run faster on the right problem</a:t>
            </a:r>
          </a:p>
          <a:p>
            <a:endParaRPr lang="en-US" sz="2000" dirty="0"/>
          </a:p>
          <a:p>
            <a:r>
              <a:rPr lang="en-US" sz="2000" dirty="0"/>
              <a:t>How much faster?</a:t>
            </a:r>
          </a:p>
          <a:p>
            <a:pPr lvl="1"/>
            <a:r>
              <a:rPr lang="en-US" sz="1800" dirty="0"/>
              <a:t>Compare the bandwidth/latency of mem accesses on GPU and CPU</a:t>
            </a:r>
          </a:p>
          <a:p>
            <a:pPr lvl="1"/>
            <a:r>
              <a:rPr lang="en-US" sz="1800" dirty="0"/>
              <a:t>Ball park: </a:t>
            </a:r>
            <a:r>
              <a:rPr lang="en-US" sz="1800" dirty="0" smtClean="0"/>
              <a:t>4-5X </a:t>
            </a:r>
            <a:r>
              <a:rPr lang="en-US" sz="1800" dirty="0"/>
              <a:t>speedup</a:t>
            </a:r>
          </a:p>
          <a:p>
            <a:endParaRPr lang="en-US" sz="2200" dirty="0"/>
          </a:p>
          <a:p>
            <a:r>
              <a:rPr lang="en-US" sz="2000" dirty="0"/>
              <a:t>Other things might come into play</a:t>
            </a:r>
          </a:p>
          <a:p>
            <a:pPr lvl="1"/>
            <a:r>
              <a:rPr lang="en-US" sz="1800" dirty="0"/>
              <a:t>Caches and cache size, for instance</a:t>
            </a:r>
          </a:p>
          <a:p>
            <a:pPr lvl="1"/>
            <a:r>
              <a:rPr lang="en-US" sz="1800" dirty="0"/>
              <a:t>The very nature of the problem you’re trying to solve</a:t>
            </a:r>
          </a:p>
          <a:p>
            <a:pPr lvl="2"/>
            <a:r>
              <a:rPr lang="en-US" sz="1500" dirty="0"/>
              <a:t>Good for data parallelism, </a:t>
            </a:r>
            <a:r>
              <a:rPr lang="en-US" sz="1500" dirty="0">
                <a:solidFill>
                  <a:srgbClr val="00B050"/>
                </a:solidFill>
              </a:rPr>
              <a:t>fine grain parallelism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0C-5EC0-4A30-9E3E-F1AD4B17CF03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3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Coarse Grain</a:t>
            </a:r>
            <a:r>
              <a:rPr lang="en-US" dirty="0"/>
              <a:t> vs. </a:t>
            </a:r>
            <a:r>
              <a:rPr lang="en-US" dirty="0">
                <a:solidFill>
                  <a:srgbClr val="FFC000"/>
                </a:solidFill>
              </a:rPr>
              <a:t>Fine Grain</a:t>
            </a:r>
            <a:r>
              <a:rPr lang="en-US" dirty="0"/>
              <a:t> Parallelism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1044663" y="933048"/>
            <a:ext cx="355044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#pragma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omp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parallel sections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   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#pragma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omp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section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a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alice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#pragma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omp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section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 = bob();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#pragma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omp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section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k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kate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s = boss(a, b);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result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bigboss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s,k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27616" y="3766933"/>
            <a:ext cx="3322722" cy="2665939"/>
            <a:chOff x="2204324" y="3725281"/>
            <a:chExt cx="3322722" cy="2665939"/>
          </a:xfrm>
        </p:grpSpPr>
        <p:sp>
          <p:nvSpPr>
            <p:cNvPr id="25" name="Rectangle 24"/>
            <p:cNvSpPr/>
            <p:nvPr/>
          </p:nvSpPr>
          <p:spPr>
            <a:xfrm>
              <a:off x="2783869" y="4196265"/>
              <a:ext cx="71893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[IOMPP]→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2204324" y="3725281"/>
              <a:ext cx="3322722" cy="2665939"/>
              <a:chOff x="5364956" y="1947486"/>
              <a:chExt cx="3545686" cy="284483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364956" y="1947486"/>
                <a:ext cx="884546" cy="554200"/>
                <a:chOff x="5166123" y="1982932"/>
                <a:chExt cx="884546" cy="554200"/>
              </a:xfrm>
            </p:grpSpPr>
            <p:sp>
              <p:nvSpPr>
                <p:cNvPr id="63" name="Oval 11"/>
                <p:cNvSpPr>
                  <a:spLocks noChangeArrowheads="1"/>
                </p:cNvSpPr>
                <p:nvPr/>
              </p:nvSpPr>
              <p:spPr bwMode="auto">
                <a:xfrm>
                  <a:off x="5166123" y="1982932"/>
                  <a:ext cx="277197" cy="554200"/>
                </a:xfrm>
                <a:prstGeom prst="ellipse">
                  <a:avLst/>
                </a:prstGeom>
                <a:solidFill>
                  <a:srgbClr val="FF99FF"/>
                </a:solidFill>
                <a:ln w="9525" algn="ctr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234385" y="2070326"/>
                  <a:ext cx="816284" cy="426959"/>
                </a:xfrm>
                <a:prstGeom prst="rect">
                  <a:avLst/>
                </a:prstGeom>
                <a:solidFill>
                  <a:srgbClr val="FF99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2000" dirty="0" err="1">
                      <a:solidFill>
                        <a:srgbClr val="0000FF"/>
                      </a:solidFill>
                      <a:latin typeface="Verdana" pitchFamily="34" charset="0"/>
                    </a:rPr>
                    <a:t>alice</a:t>
                  </a:r>
                  <a:endParaRPr lang="en-US" sz="2000" dirty="0">
                    <a:solidFill>
                      <a:srgbClr val="0000FF"/>
                    </a:solidFill>
                    <a:latin typeface="Verdana" pitchFamily="34" charset="0"/>
                  </a:endParaRPr>
                </a:p>
              </p:txBody>
            </p:sp>
          </p:grpSp>
          <p:grpSp>
            <p:nvGrpSpPr>
              <p:cNvPr id="47" name="Group 13"/>
              <p:cNvGrpSpPr>
                <a:grpSpLocks/>
              </p:cNvGrpSpPr>
              <p:nvPr/>
            </p:nvGrpSpPr>
            <p:grpSpPr bwMode="auto">
              <a:xfrm>
                <a:off x="7010404" y="1947568"/>
                <a:ext cx="822326" cy="554037"/>
                <a:chOff x="4173" y="1937"/>
                <a:chExt cx="518" cy="349"/>
              </a:xfrm>
            </p:grpSpPr>
            <p:sp>
              <p:nvSpPr>
                <p:cNvPr id="61" name="Oval 14"/>
                <p:cNvSpPr>
                  <a:spLocks noChangeArrowheads="1"/>
                </p:cNvSpPr>
                <p:nvPr/>
              </p:nvSpPr>
              <p:spPr bwMode="auto">
                <a:xfrm>
                  <a:off x="4173" y="1937"/>
                  <a:ext cx="175" cy="349"/>
                </a:xfrm>
                <a:prstGeom prst="ellipse">
                  <a:avLst/>
                </a:prstGeom>
                <a:solidFill>
                  <a:srgbClr val="99FF99"/>
                </a:solidFill>
                <a:ln w="9525" algn="ctr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247" y="1983"/>
                  <a:ext cx="444" cy="269"/>
                </a:xfrm>
                <a:prstGeom prst="rect">
                  <a:avLst/>
                </a:prstGeom>
                <a:solidFill>
                  <a:srgbClr val="99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2000">
                      <a:solidFill>
                        <a:srgbClr val="0000FF"/>
                      </a:solidFill>
                      <a:latin typeface="Verdana" pitchFamily="34" charset="0"/>
                    </a:rPr>
                    <a:t>bob</a:t>
                  </a:r>
                </a:p>
              </p:txBody>
            </p:sp>
          </p:grpSp>
          <p:grpSp>
            <p:nvGrpSpPr>
              <p:cNvPr id="48" name="Group 16"/>
              <p:cNvGrpSpPr>
                <a:grpSpLocks/>
              </p:cNvGrpSpPr>
              <p:nvPr/>
            </p:nvGrpSpPr>
            <p:grpSpPr bwMode="auto">
              <a:xfrm>
                <a:off x="6094412" y="3133776"/>
                <a:ext cx="877887" cy="554038"/>
                <a:chOff x="3594" y="2628"/>
                <a:chExt cx="553" cy="349"/>
              </a:xfrm>
            </p:grpSpPr>
            <p:sp>
              <p:nvSpPr>
                <p:cNvPr id="59" name="Oval 17"/>
                <p:cNvSpPr>
                  <a:spLocks noChangeArrowheads="1"/>
                </p:cNvSpPr>
                <p:nvPr/>
              </p:nvSpPr>
              <p:spPr bwMode="auto">
                <a:xfrm>
                  <a:off x="3594" y="2628"/>
                  <a:ext cx="175" cy="349"/>
                </a:xfrm>
                <a:prstGeom prst="ellipse">
                  <a:avLst/>
                </a:prstGeom>
                <a:solidFill>
                  <a:srgbClr val="FFC000"/>
                </a:solidFill>
                <a:ln w="9525" algn="ctr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632" y="2676"/>
                  <a:ext cx="515" cy="26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2000">
                      <a:solidFill>
                        <a:srgbClr val="0000FF"/>
                      </a:solidFill>
                      <a:latin typeface="Verdana" pitchFamily="34" charset="0"/>
                    </a:rPr>
                    <a:t>boss</a:t>
                  </a:r>
                </a:p>
              </p:txBody>
            </p:sp>
          </p:grpSp>
          <p:grpSp>
            <p:nvGrpSpPr>
              <p:cNvPr id="49" name="Group 19"/>
              <p:cNvGrpSpPr>
                <a:grpSpLocks/>
              </p:cNvGrpSpPr>
              <p:nvPr/>
            </p:nvGrpSpPr>
            <p:grpSpPr bwMode="auto">
              <a:xfrm>
                <a:off x="7053263" y="4238279"/>
                <a:ext cx="1201739" cy="554038"/>
                <a:chOff x="4204" y="3264"/>
                <a:chExt cx="757" cy="349"/>
              </a:xfrm>
            </p:grpSpPr>
            <p:sp>
              <p:nvSpPr>
                <p:cNvPr id="57" name="Oval 20"/>
                <p:cNvSpPr>
                  <a:spLocks noChangeArrowheads="1"/>
                </p:cNvSpPr>
                <p:nvPr/>
              </p:nvSpPr>
              <p:spPr bwMode="auto">
                <a:xfrm>
                  <a:off x="4204" y="3264"/>
                  <a:ext cx="175" cy="3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247" y="3333"/>
                  <a:ext cx="714" cy="248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99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dirty="0" err="1">
                      <a:solidFill>
                        <a:schemeClr val="bg1"/>
                      </a:solidFill>
                      <a:latin typeface="Verdana" pitchFamily="34" charset="0"/>
                    </a:rPr>
                    <a:t>bigboss</a:t>
                  </a:r>
                  <a:endParaRPr lang="en-US" dirty="0">
                    <a:solidFill>
                      <a:schemeClr val="bg1"/>
                    </a:solidFill>
                    <a:latin typeface="Verdana" pitchFamily="34" charset="0"/>
                  </a:endParaRPr>
                </a:p>
              </p:txBody>
            </p:sp>
          </p:grpSp>
          <p:grpSp>
            <p:nvGrpSpPr>
              <p:cNvPr id="50" name="Group 22"/>
              <p:cNvGrpSpPr>
                <a:grpSpLocks/>
              </p:cNvGrpSpPr>
              <p:nvPr/>
            </p:nvGrpSpPr>
            <p:grpSpPr bwMode="auto">
              <a:xfrm>
                <a:off x="8043866" y="3101180"/>
                <a:ext cx="866776" cy="554038"/>
                <a:chOff x="4173" y="1937"/>
                <a:chExt cx="546" cy="349"/>
              </a:xfrm>
            </p:grpSpPr>
            <p:sp>
              <p:nvSpPr>
                <p:cNvPr id="55" name="Oval 23"/>
                <p:cNvSpPr>
                  <a:spLocks noChangeArrowheads="1"/>
                </p:cNvSpPr>
                <p:nvPr/>
              </p:nvSpPr>
              <p:spPr bwMode="auto">
                <a:xfrm>
                  <a:off x="4173" y="1937"/>
                  <a:ext cx="175" cy="349"/>
                </a:xfrm>
                <a:prstGeom prst="ellipse">
                  <a:avLst/>
                </a:prstGeom>
                <a:solidFill>
                  <a:srgbClr val="00B0F0"/>
                </a:solidFill>
                <a:ln w="9525" algn="ctr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219" y="1983"/>
                  <a:ext cx="500" cy="26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2000" dirty="0" err="1">
                      <a:solidFill>
                        <a:srgbClr val="0000FF"/>
                      </a:solidFill>
                      <a:latin typeface="Verdana" pitchFamily="34" charset="0"/>
                    </a:rPr>
                    <a:t>kate</a:t>
                  </a:r>
                  <a:endParaRPr lang="en-US" sz="2000" dirty="0">
                    <a:solidFill>
                      <a:srgbClr val="0000FF"/>
                    </a:solidFill>
                    <a:latin typeface="Verdana" pitchFamily="34" charset="0"/>
                  </a:endParaRPr>
                </a:p>
              </p:txBody>
            </p:sp>
          </p:grpSp>
          <p:cxnSp>
            <p:nvCxnSpPr>
              <p:cNvPr id="51" name="Straight Arrow Connector 50"/>
              <p:cNvCxnSpPr>
                <a:stCxn id="64" idx="2"/>
                <a:endCxn id="60" idx="0"/>
              </p:cNvCxnSpPr>
              <p:nvPr/>
            </p:nvCxnSpPr>
            <p:spPr>
              <a:xfrm>
                <a:off x="5812631" y="2431755"/>
                <a:ext cx="722312" cy="778222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bevel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62" idx="2"/>
                <a:endCxn id="60" idx="0"/>
              </p:cNvCxnSpPr>
              <p:nvPr/>
            </p:nvCxnSpPr>
            <p:spPr>
              <a:xfrm flipH="1">
                <a:off x="6534943" y="2417467"/>
                <a:ext cx="920751" cy="792510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bevel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56" idx="2"/>
                <a:endCxn id="58" idx="0"/>
              </p:cNvCxnSpPr>
              <p:nvPr/>
            </p:nvCxnSpPr>
            <p:spPr>
              <a:xfrm flipH="1">
                <a:off x="7647781" y="3574256"/>
                <a:ext cx="841375" cy="77356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bevel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0" idx="2"/>
                <a:endCxn id="58" idx="0"/>
              </p:cNvCxnSpPr>
              <p:nvPr/>
            </p:nvCxnSpPr>
            <p:spPr>
              <a:xfrm>
                <a:off x="6534943" y="3606852"/>
                <a:ext cx="1112838" cy="740965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bevel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3645282" y="2505795"/>
            <a:ext cx="2083199" cy="523220"/>
          </a:xfrm>
          <a:prstGeom prst="rect">
            <a:avLst/>
          </a:prstGeom>
          <a:solidFill>
            <a:srgbClr val="FFEBAB"/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Coarse Grain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530830" y="1020542"/>
            <a:ext cx="1676400" cy="3506869"/>
            <a:chOff x="6019800" y="1616081"/>
            <a:chExt cx="1676400" cy="3506869"/>
          </a:xfrm>
          <a:solidFill>
            <a:schemeClr val="bg1">
              <a:lumMod val="65000"/>
            </a:schemeClr>
          </a:solidFill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48"/>
            <a:stretch/>
          </p:blipFill>
          <p:spPr>
            <a:xfrm>
              <a:off x="6019800" y="2116709"/>
              <a:ext cx="1676400" cy="2514605"/>
            </a:xfrm>
            <a:prstGeom prst="rect">
              <a:avLst/>
            </a:prstGeom>
            <a:grpFill/>
          </p:spPr>
        </p:pic>
        <p:cxnSp>
          <p:nvCxnSpPr>
            <p:cNvPr id="6" name="Straight Connector 5"/>
            <p:cNvCxnSpPr/>
            <p:nvPr/>
          </p:nvCxnSpPr>
          <p:spPr>
            <a:xfrm>
              <a:off x="6172200" y="1616081"/>
              <a:ext cx="0" cy="500628"/>
            </a:xfrm>
            <a:prstGeom prst="line">
              <a:avLst/>
            </a:prstGeom>
            <a:grpFill/>
            <a:ln w="444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800850" y="1616081"/>
              <a:ext cx="0" cy="500628"/>
            </a:xfrm>
            <a:prstGeom prst="line">
              <a:avLst/>
            </a:prstGeom>
            <a:grpFill/>
            <a:ln w="444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426325" y="1622431"/>
              <a:ext cx="0" cy="500628"/>
            </a:xfrm>
            <a:prstGeom prst="line">
              <a:avLst/>
            </a:prstGeom>
            <a:grpFill/>
            <a:ln w="444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6172200" y="4622322"/>
              <a:ext cx="1219200" cy="500628"/>
              <a:chOff x="6324600" y="1768481"/>
              <a:chExt cx="1219200" cy="500628"/>
            </a:xfrm>
            <a:grpFill/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6324600" y="1768481"/>
                <a:ext cx="0" cy="500628"/>
              </a:xfrm>
              <a:prstGeom prst="line">
                <a:avLst/>
              </a:prstGeom>
              <a:grpFill/>
              <a:ln w="444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953250" y="1768481"/>
                <a:ext cx="0" cy="500628"/>
              </a:xfrm>
              <a:prstGeom prst="line">
                <a:avLst/>
              </a:prstGeom>
              <a:grpFill/>
              <a:ln w="444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1768481"/>
                <a:ext cx="0" cy="500628"/>
              </a:xfrm>
              <a:prstGeom prst="line">
                <a:avLst/>
              </a:prstGeom>
              <a:grpFill/>
              <a:ln w="444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tangle 30"/>
          <p:cNvSpPr/>
          <p:nvPr/>
        </p:nvSpPr>
        <p:spPr>
          <a:xfrm>
            <a:off x="9143622" y="1185396"/>
            <a:ext cx="1701235" cy="523220"/>
          </a:xfrm>
          <a:prstGeom prst="rect">
            <a:avLst/>
          </a:prstGeom>
          <a:solidFill>
            <a:srgbClr val="FFEBAB"/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Fine Grain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026507" y="4423569"/>
            <a:ext cx="2678113" cy="1943100"/>
            <a:chOff x="7864492" y="1211122"/>
            <a:chExt cx="2678113" cy="1943100"/>
          </a:xfrm>
        </p:grpSpPr>
        <p:grpSp>
          <p:nvGrpSpPr>
            <p:cNvPr id="67" name="Group 4"/>
            <p:cNvGrpSpPr>
              <a:grpSpLocks/>
            </p:cNvGrpSpPr>
            <p:nvPr/>
          </p:nvGrpSpPr>
          <p:grpSpPr bwMode="auto">
            <a:xfrm>
              <a:off x="7864492" y="1211122"/>
              <a:ext cx="2678113" cy="1943100"/>
              <a:chOff x="3044" y="1052"/>
              <a:chExt cx="1987" cy="1441"/>
            </a:xfrm>
          </p:grpSpPr>
          <p:sp>
            <p:nvSpPr>
              <p:cNvPr id="68" name="Rectangle 5"/>
              <p:cNvSpPr>
                <a:spLocks noChangeArrowheads="1"/>
              </p:cNvSpPr>
              <p:nvPr/>
            </p:nvSpPr>
            <p:spPr bwMode="auto">
              <a:xfrm>
                <a:off x="3044" y="2245"/>
                <a:ext cx="1987" cy="248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tIns="0" rIns="0" bIns="0" anchor="ctr"/>
              <a:lstStyle/>
              <a:p>
                <a:r>
                  <a:rPr lang="en-US" sz="1200" b="1">
                    <a:solidFill>
                      <a:schemeClr val="bg1"/>
                    </a:solidFill>
                    <a:latin typeface="Arial" pitchFamily="34" charset="0"/>
                  </a:rPr>
                  <a:t>DRAM</a:t>
                </a:r>
              </a:p>
            </p:txBody>
          </p:sp>
          <p:grpSp>
            <p:nvGrpSpPr>
              <p:cNvPr id="69" name="Group 6"/>
              <p:cNvGrpSpPr>
                <a:grpSpLocks/>
              </p:cNvGrpSpPr>
              <p:nvPr/>
            </p:nvGrpSpPr>
            <p:grpSpPr bwMode="auto">
              <a:xfrm>
                <a:off x="3046" y="1052"/>
                <a:ext cx="1984" cy="1086"/>
                <a:chOff x="1888" y="2761"/>
                <a:chExt cx="1984" cy="1086"/>
              </a:xfrm>
            </p:grpSpPr>
            <p:grpSp>
              <p:nvGrpSpPr>
                <p:cNvPr id="70" name="Group 7"/>
                <p:cNvGrpSpPr>
                  <a:grpSpLocks/>
                </p:cNvGrpSpPr>
                <p:nvPr/>
              </p:nvGrpSpPr>
              <p:grpSpPr bwMode="auto">
                <a:xfrm>
                  <a:off x="1888" y="2761"/>
                  <a:ext cx="1984" cy="118"/>
                  <a:chOff x="-141" y="2876"/>
                  <a:chExt cx="1984" cy="118"/>
                </a:xfrm>
              </p:grpSpPr>
              <p:grpSp>
                <p:nvGrpSpPr>
                  <p:cNvPr id="211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-141" y="2876"/>
                    <a:ext cx="124" cy="115"/>
                    <a:chOff x="707" y="1508"/>
                    <a:chExt cx="124" cy="109"/>
                  </a:xfrm>
                </p:grpSpPr>
                <p:sp>
                  <p:nvSpPr>
                    <p:cNvPr id="228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08"/>
                      <a:ext cx="124" cy="52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29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65"/>
                      <a:ext cx="124" cy="5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212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79"/>
                    <a:ext cx="1843" cy="115"/>
                  </a:xfrm>
                  <a:prstGeom prst="rect">
                    <a:avLst/>
                  </a:prstGeom>
                  <a:solidFill>
                    <a:srgbClr val="99FF66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algn="ctr"/>
                    <a:endParaRPr lang="en-US" sz="1400" b="1">
                      <a:solidFill>
                        <a:schemeClr val="bg1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13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1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3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34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6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57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8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90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9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8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0" name="Line 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Line 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3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Line 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6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5" name="Line 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9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Line 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2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Line 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2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1" name="Group 27"/>
                <p:cNvGrpSpPr>
                  <a:grpSpLocks/>
                </p:cNvGrpSpPr>
                <p:nvPr/>
              </p:nvGrpSpPr>
              <p:grpSpPr bwMode="auto">
                <a:xfrm>
                  <a:off x="1888" y="2899"/>
                  <a:ext cx="1984" cy="118"/>
                  <a:chOff x="-141" y="2876"/>
                  <a:chExt cx="1984" cy="118"/>
                </a:xfrm>
              </p:grpSpPr>
              <p:grpSp>
                <p:nvGrpSpPr>
                  <p:cNvPr id="192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-141" y="2876"/>
                    <a:ext cx="124" cy="115"/>
                    <a:chOff x="707" y="1508"/>
                    <a:chExt cx="124" cy="109"/>
                  </a:xfrm>
                </p:grpSpPr>
                <p:sp>
                  <p:nvSpPr>
                    <p:cNvPr id="209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08"/>
                      <a:ext cx="124" cy="52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10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65"/>
                      <a:ext cx="124" cy="5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9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79"/>
                    <a:ext cx="1843" cy="115"/>
                  </a:xfrm>
                  <a:prstGeom prst="rect">
                    <a:avLst/>
                  </a:prstGeom>
                  <a:solidFill>
                    <a:srgbClr val="99FF66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algn="ctr"/>
                    <a:endParaRPr lang="en-US" sz="1400" b="1">
                      <a:solidFill>
                        <a:schemeClr val="bg1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94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1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23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34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46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7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90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0" name="Line 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8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1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2" name="Line 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3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5" name="Line 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6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6" name="Line 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9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7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2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Line 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2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2" name="Group 47"/>
                <p:cNvGrpSpPr>
                  <a:grpSpLocks/>
                </p:cNvGrpSpPr>
                <p:nvPr/>
              </p:nvGrpSpPr>
              <p:grpSpPr bwMode="auto">
                <a:xfrm>
                  <a:off x="1888" y="3037"/>
                  <a:ext cx="1984" cy="118"/>
                  <a:chOff x="-141" y="2876"/>
                  <a:chExt cx="1984" cy="118"/>
                </a:xfrm>
              </p:grpSpPr>
              <p:grpSp>
                <p:nvGrpSpPr>
                  <p:cNvPr id="173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-141" y="2876"/>
                    <a:ext cx="124" cy="115"/>
                    <a:chOff x="707" y="1508"/>
                    <a:chExt cx="124" cy="109"/>
                  </a:xfrm>
                </p:grpSpPr>
                <p:sp>
                  <p:nvSpPr>
                    <p:cNvPr id="190" name="Rectangle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08"/>
                      <a:ext cx="124" cy="52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1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65"/>
                      <a:ext cx="124" cy="5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74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79"/>
                    <a:ext cx="1843" cy="115"/>
                  </a:xfrm>
                  <a:prstGeom prst="rect">
                    <a:avLst/>
                  </a:prstGeom>
                  <a:solidFill>
                    <a:srgbClr val="99FF66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algn="ctr"/>
                    <a:endParaRPr lang="en-US" sz="1400" b="1">
                      <a:solidFill>
                        <a:schemeClr val="bg1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75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11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23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34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46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57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Line 5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90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Line 5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8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Line 5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" name="Line 6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" name="Line 6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3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Line 6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6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7" name="Line 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9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8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2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9" name="Line 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2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3" name="Group 67"/>
                <p:cNvGrpSpPr>
                  <a:grpSpLocks/>
                </p:cNvGrpSpPr>
                <p:nvPr/>
              </p:nvGrpSpPr>
              <p:grpSpPr bwMode="auto">
                <a:xfrm>
                  <a:off x="1888" y="3175"/>
                  <a:ext cx="1984" cy="118"/>
                  <a:chOff x="-141" y="2876"/>
                  <a:chExt cx="1984" cy="118"/>
                </a:xfrm>
              </p:grpSpPr>
              <p:grpSp>
                <p:nvGrpSpPr>
                  <p:cNvPr id="154" name="Group 68"/>
                  <p:cNvGrpSpPr>
                    <a:grpSpLocks/>
                  </p:cNvGrpSpPr>
                  <p:nvPr/>
                </p:nvGrpSpPr>
                <p:grpSpPr bwMode="auto">
                  <a:xfrm>
                    <a:off x="-141" y="2876"/>
                    <a:ext cx="124" cy="115"/>
                    <a:chOff x="707" y="1508"/>
                    <a:chExt cx="124" cy="109"/>
                  </a:xfrm>
                </p:grpSpPr>
                <p:sp>
                  <p:nvSpPr>
                    <p:cNvPr id="171" name="Rectangl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08"/>
                      <a:ext cx="124" cy="52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2" name="Rectangle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65"/>
                      <a:ext cx="124" cy="5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55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79"/>
                    <a:ext cx="1843" cy="115"/>
                  </a:xfrm>
                  <a:prstGeom prst="rect">
                    <a:avLst/>
                  </a:prstGeom>
                  <a:solidFill>
                    <a:srgbClr val="99FF66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algn="ctr"/>
                    <a:endParaRPr lang="en-US" sz="1400" b="1">
                      <a:solidFill>
                        <a:schemeClr val="bg1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56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23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34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46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57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Line 7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90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Line 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8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Line 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Line 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Line 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3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Line 8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Line 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6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Line 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9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Line 8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2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Line 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2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4" name="Group 87"/>
                <p:cNvGrpSpPr>
                  <a:grpSpLocks/>
                </p:cNvGrpSpPr>
                <p:nvPr/>
              </p:nvGrpSpPr>
              <p:grpSpPr bwMode="auto">
                <a:xfrm>
                  <a:off x="1888" y="3314"/>
                  <a:ext cx="1984" cy="118"/>
                  <a:chOff x="-141" y="2876"/>
                  <a:chExt cx="1984" cy="118"/>
                </a:xfrm>
              </p:grpSpPr>
              <p:grpSp>
                <p:nvGrpSpPr>
                  <p:cNvPr id="135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-141" y="2876"/>
                    <a:ext cx="124" cy="115"/>
                    <a:chOff x="707" y="1508"/>
                    <a:chExt cx="124" cy="109"/>
                  </a:xfrm>
                </p:grpSpPr>
                <p:sp>
                  <p:nvSpPr>
                    <p:cNvPr id="152" name="Rectangle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08"/>
                      <a:ext cx="124" cy="52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3" name="Rectangle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65"/>
                      <a:ext cx="124" cy="5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36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79"/>
                    <a:ext cx="1843" cy="115"/>
                  </a:xfrm>
                  <a:prstGeom prst="rect">
                    <a:avLst/>
                  </a:prstGeom>
                  <a:solidFill>
                    <a:srgbClr val="99FF66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algn="ctr"/>
                    <a:endParaRPr lang="en-US" sz="1400" b="1">
                      <a:solidFill>
                        <a:schemeClr val="bg1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37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11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23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34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46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7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90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Line 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8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Line 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Line 1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3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Line 1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6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Line 1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9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Line 10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2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Line 1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2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5" name="Group 107"/>
                <p:cNvGrpSpPr>
                  <a:grpSpLocks/>
                </p:cNvGrpSpPr>
                <p:nvPr/>
              </p:nvGrpSpPr>
              <p:grpSpPr bwMode="auto">
                <a:xfrm>
                  <a:off x="1888" y="3452"/>
                  <a:ext cx="1984" cy="118"/>
                  <a:chOff x="-141" y="2876"/>
                  <a:chExt cx="1984" cy="118"/>
                </a:xfrm>
              </p:grpSpPr>
              <p:grpSp>
                <p:nvGrpSpPr>
                  <p:cNvPr id="116" name="Group 108"/>
                  <p:cNvGrpSpPr>
                    <a:grpSpLocks/>
                  </p:cNvGrpSpPr>
                  <p:nvPr/>
                </p:nvGrpSpPr>
                <p:grpSpPr bwMode="auto">
                  <a:xfrm>
                    <a:off x="-141" y="2876"/>
                    <a:ext cx="124" cy="115"/>
                    <a:chOff x="707" y="1508"/>
                    <a:chExt cx="124" cy="109"/>
                  </a:xfrm>
                </p:grpSpPr>
                <p:sp>
                  <p:nvSpPr>
                    <p:cNvPr id="133" name="Rectangle 1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08"/>
                      <a:ext cx="124" cy="52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34" name="Rectangle 1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65"/>
                      <a:ext cx="124" cy="5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17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79"/>
                    <a:ext cx="1843" cy="115"/>
                  </a:xfrm>
                  <a:prstGeom prst="rect">
                    <a:avLst/>
                  </a:prstGeom>
                  <a:solidFill>
                    <a:srgbClr val="99FF66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algn="ctr"/>
                    <a:endParaRPr lang="en-US" sz="1400" b="1">
                      <a:solidFill>
                        <a:schemeClr val="bg1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18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11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23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34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46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57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90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Line 1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8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Line 1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Line 1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3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Line 1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6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Line 1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9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Line 1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2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2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6" name="Group 127"/>
                <p:cNvGrpSpPr>
                  <a:grpSpLocks/>
                </p:cNvGrpSpPr>
                <p:nvPr/>
              </p:nvGrpSpPr>
              <p:grpSpPr bwMode="auto">
                <a:xfrm>
                  <a:off x="1888" y="3590"/>
                  <a:ext cx="1984" cy="118"/>
                  <a:chOff x="-141" y="2876"/>
                  <a:chExt cx="1984" cy="118"/>
                </a:xfrm>
              </p:grpSpPr>
              <p:grpSp>
                <p:nvGrpSpPr>
                  <p:cNvPr id="97" name="Group 128"/>
                  <p:cNvGrpSpPr>
                    <a:grpSpLocks/>
                  </p:cNvGrpSpPr>
                  <p:nvPr/>
                </p:nvGrpSpPr>
                <p:grpSpPr bwMode="auto">
                  <a:xfrm>
                    <a:off x="-141" y="2876"/>
                    <a:ext cx="124" cy="115"/>
                    <a:chOff x="707" y="1508"/>
                    <a:chExt cx="124" cy="109"/>
                  </a:xfrm>
                </p:grpSpPr>
                <p:sp>
                  <p:nvSpPr>
                    <p:cNvPr id="114" name="Rectangle 1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08"/>
                      <a:ext cx="124" cy="52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15" name="Rectangle 1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65"/>
                      <a:ext cx="124" cy="5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98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79"/>
                    <a:ext cx="1843" cy="115"/>
                  </a:xfrm>
                  <a:prstGeom prst="rect">
                    <a:avLst/>
                  </a:prstGeom>
                  <a:solidFill>
                    <a:srgbClr val="99FF66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algn="ctr"/>
                    <a:endParaRPr lang="en-US" sz="1400" b="1">
                      <a:solidFill>
                        <a:schemeClr val="bg1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99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11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23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34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Line 135"/>
                  <p:cNvSpPr>
                    <a:spLocks noChangeShapeType="1"/>
                  </p:cNvSpPr>
                  <p:nvPr/>
                </p:nvSpPr>
                <p:spPr bwMode="auto">
                  <a:xfrm>
                    <a:off x="46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57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Line 1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90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Line 1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8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Line 1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Line 1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3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Line 1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6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Line 1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9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2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Line 1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2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7" name="Group 147"/>
                <p:cNvGrpSpPr>
                  <a:grpSpLocks/>
                </p:cNvGrpSpPr>
                <p:nvPr/>
              </p:nvGrpSpPr>
              <p:grpSpPr bwMode="auto">
                <a:xfrm>
                  <a:off x="1888" y="3729"/>
                  <a:ext cx="1984" cy="118"/>
                  <a:chOff x="-141" y="2876"/>
                  <a:chExt cx="1984" cy="118"/>
                </a:xfrm>
              </p:grpSpPr>
              <p:grpSp>
                <p:nvGrpSpPr>
                  <p:cNvPr id="78" name="Group 148"/>
                  <p:cNvGrpSpPr>
                    <a:grpSpLocks/>
                  </p:cNvGrpSpPr>
                  <p:nvPr/>
                </p:nvGrpSpPr>
                <p:grpSpPr bwMode="auto">
                  <a:xfrm>
                    <a:off x="-141" y="2876"/>
                    <a:ext cx="124" cy="115"/>
                    <a:chOff x="707" y="1508"/>
                    <a:chExt cx="124" cy="109"/>
                  </a:xfrm>
                </p:grpSpPr>
                <p:sp>
                  <p:nvSpPr>
                    <p:cNvPr id="95" name="Rectangle 1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08"/>
                      <a:ext cx="124" cy="52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96" name="Rectangle 1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" y="1565"/>
                      <a:ext cx="124" cy="5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45720" tIns="0" rIns="0" bIns="0" anchor="ctr"/>
                    <a:lstStyle/>
                    <a:p>
                      <a:endParaRPr lang="en-US" sz="12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79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79"/>
                    <a:ext cx="1843" cy="115"/>
                  </a:xfrm>
                  <a:prstGeom prst="rect">
                    <a:avLst/>
                  </a:prstGeom>
                  <a:solidFill>
                    <a:srgbClr val="99FF66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algn="ctr"/>
                    <a:endParaRPr lang="en-US" sz="1400" b="1">
                      <a:solidFill>
                        <a:schemeClr val="bg1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80" name="Line 152"/>
                  <p:cNvSpPr>
                    <a:spLocks noChangeShapeType="1"/>
                  </p:cNvSpPr>
                  <p:nvPr/>
                </p:nvSpPr>
                <p:spPr bwMode="auto">
                  <a:xfrm>
                    <a:off x="11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23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Line 154"/>
                  <p:cNvSpPr>
                    <a:spLocks noChangeShapeType="1"/>
                  </p:cNvSpPr>
                  <p:nvPr/>
                </p:nvSpPr>
                <p:spPr bwMode="auto">
                  <a:xfrm>
                    <a:off x="34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Line 155"/>
                  <p:cNvSpPr>
                    <a:spLocks noChangeShapeType="1"/>
                  </p:cNvSpPr>
                  <p:nvPr/>
                </p:nvSpPr>
                <p:spPr bwMode="auto">
                  <a:xfrm>
                    <a:off x="460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Line 156"/>
                  <p:cNvSpPr>
                    <a:spLocks noChangeShapeType="1"/>
                  </p:cNvSpPr>
                  <p:nvPr/>
                </p:nvSpPr>
                <p:spPr bwMode="auto">
                  <a:xfrm>
                    <a:off x="575" y="2879"/>
                    <a:ext cx="0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Line 15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90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Line 15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8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Line 15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Line 16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Line 16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3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Line 1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1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Line 16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66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Line 1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9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Line 1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2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1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27" y="2879"/>
                    <a:ext cx="1" cy="115"/>
                  </a:xfrm>
                  <a:prstGeom prst="line">
                    <a:avLst/>
                  </a:prstGeom>
                  <a:noFill/>
                  <a:ln w="9525">
                    <a:solidFill>
                      <a:srgbClr val="969696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30" name="Text Box 176"/>
            <p:cNvSpPr txBox="1">
              <a:spLocks noChangeArrowheads="1"/>
            </p:cNvSpPr>
            <p:nvPr/>
          </p:nvSpPr>
          <p:spPr bwMode="auto">
            <a:xfrm>
              <a:off x="8855092" y="1820722"/>
              <a:ext cx="7572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Arial" pitchFamily="34" charset="0"/>
                </a:rPr>
                <a:t>GPU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39280" y="4680727"/>
            <a:ext cx="2679700" cy="1946275"/>
            <a:chOff x="1600200" y="3616325"/>
            <a:chExt cx="2679700" cy="1946275"/>
          </a:xfrm>
        </p:grpSpPr>
        <p:grpSp>
          <p:nvGrpSpPr>
            <p:cNvPr id="232" name="Group 167"/>
            <p:cNvGrpSpPr>
              <a:grpSpLocks/>
            </p:cNvGrpSpPr>
            <p:nvPr/>
          </p:nvGrpSpPr>
          <p:grpSpPr bwMode="auto">
            <a:xfrm>
              <a:off x="1600200" y="3616325"/>
              <a:ext cx="2679700" cy="1946275"/>
              <a:chOff x="991" y="1935"/>
              <a:chExt cx="1688" cy="1226"/>
            </a:xfrm>
          </p:grpSpPr>
          <p:sp>
            <p:nvSpPr>
              <p:cNvPr id="234" name="Rectangle 168"/>
              <p:cNvSpPr>
                <a:spLocks noChangeArrowheads="1"/>
              </p:cNvSpPr>
              <p:nvPr/>
            </p:nvSpPr>
            <p:spPr bwMode="auto">
              <a:xfrm>
                <a:off x="992" y="2425"/>
                <a:ext cx="1687" cy="434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itchFamily="34" charset="0"/>
                  </a:rPr>
                  <a:t>Cache</a:t>
                </a:r>
              </a:p>
            </p:txBody>
          </p:sp>
          <p:sp>
            <p:nvSpPr>
              <p:cNvPr id="235" name="Rectangle 169"/>
              <p:cNvSpPr>
                <a:spLocks noChangeArrowheads="1"/>
              </p:cNvSpPr>
              <p:nvPr/>
            </p:nvSpPr>
            <p:spPr bwMode="auto">
              <a:xfrm>
                <a:off x="2285" y="1935"/>
                <a:ext cx="394" cy="227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Arial" pitchFamily="34" charset="0"/>
                  </a:rPr>
                  <a:t>ALU</a:t>
                </a:r>
              </a:p>
            </p:txBody>
          </p:sp>
          <p:sp>
            <p:nvSpPr>
              <p:cNvPr id="236" name="Rectangle 170"/>
              <p:cNvSpPr>
                <a:spLocks noChangeArrowheads="1"/>
              </p:cNvSpPr>
              <p:nvPr/>
            </p:nvSpPr>
            <p:spPr bwMode="auto">
              <a:xfrm>
                <a:off x="992" y="1935"/>
                <a:ext cx="836" cy="463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/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Arial" pitchFamily="34" charset="0"/>
                  </a:rPr>
                  <a:t>Control</a:t>
                </a:r>
              </a:p>
            </p:txBody>
          </p:sp>
          <p:sp>
            <p:nvSpPr>
              <p:cNvPr id="237" name="Rectangle 171"/>
              <p:cNvSpPr>
                <a:spLocks noChangeArrowheads="1"/>
              </p:cNvSpPr>
              <p:nvPr/>
            </p:nvSpPr>
            <p:spPr bwMode="auto">
              <a:xfrm>
                <a:off x="2285" y="2178"/>
                <a:ext cx="394" cy="227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Arial" pitchFamily="34" charset="0"/>
                  </a:rPr>
                  <a:t>ALU</a:t>
                </a:r>
              </a:p>
            </p:txBody>
          </p:sp>
          <p:sp>
            <p:nvSpPr>
              <p:cNvPr id="238" name="Rectangle 172"/>
              <p:cNvSpPr>
                <a:spLocks noChangeArrowheads="1"/>
              </p:cNvSpPr>
              <p:nvPr/>
            </p:nvSpPr>
            <p:spPr bwMode="auto">
              <a:xfrm>
                <a:off x="1870" y="1935"/>
                <a:ext cx="394" cy="227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Arial" pitchFamily="34" charset="0"/>
                  </a:rPr>
                  <a:t>ALU</a:t>
                </a:r>
              </a:p>
            </p:txBody>
          </p:sp>
          <p:sp>
            <p:nvSpPr>
              <p:cNvPr id="239" name="Rectangle 173"/>
              <p:cNvSpPr>
                <a:spLocks noChangeArrowheads="1"/>
              </p:cNvSpPr>
              <p:nvPr/>
            </p:nvSpPr>
            <p:spPr bwMode="auto">
              <a:xfrm>
                <a:off x="1870" y="2178"/>
                <a:ext cx="394" cy="227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Arial" pitchFamily="34" charset="0"/>
                  </a:rPr>
                  <a:t>ALU</a:t>
                </a:r>
              </a:p>
            </p:txBody>
          </p:sp>
          <p:sp>
            <p:nvSpPr>
              <p:cNvPr id="240" name="Rectangle 174"/>
              <p:cNvSpPr>
                <a:spLocks noChangeArrowheads="1"/>
              </p:cNvSpPr>
              <p:nvPr/>
            </p:nvSpPr>
            <p:spPr bwMode="auto">
              <a:xfrm>
                <a:off x="991" y="2950"/>
                <a:ext cx="1687" cy="211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tIns="0" rIns="0" bIns="0" anchor="ctr"/>
              <a:lstStyle/>
              <a:p>
                <a:r>
                  <a:rPr lang="en-US" sz="1200" b="1">
                    <a:solidFill>
                      <a:schemeClr val="bg1"/>
                    </a:solidFill>
                    <a:latin typeface="Arial" pitchFamily="34" charset="0"/>
                  </a:rPr>
                  <a:t>DRAM</a:t>
                </a:r>
              </a:p>
            </p:txBody>
          </p:sp>
        </p:grpSp>
        <p:sp>
          <p:nvSpPr>
            <p:cNvPr id="233" name="Text Box 175"/>
            <p:cNvSpPr txBox="1">
              <a:spLocks noChangeArrowheads="1"/>
            </p:cNvSpPr>
            <p:nvPr/>
          </p:nvSpPr>
          <p:spPr bwMode="auto">
            <a:xfrm>
              <a:off x="2514600" y="4149725"/>
              <a:ext cx="7572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Arial" pitchFamily="34" charset="0"/>
                </a:rPr>
                <a:t>CPU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88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Coarse Grain</a:t>
            </a:r>
            <a:r>
              <a:rPr lang="en-US" dirty="0"/>
              <a:t> vs. </a:t>
            </a:r>
            <a:r>
              <a:rPr lang="en-US" dirty="0">
                <a:solidFill>
                  <a:srgbClr val="FFC000"/>
                </a:solidFill>
              </a:rPr>
              <a:t>Fine Grain</a:t>
            </a:r>
            <a:r>
              <a:rPr lang="en-US" dirty="0"/>
              <a:t> Parallelism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Coarse grain parallelism (good for CPUs)</a:t>
            </a:r>
          </a:p>
          <a:p>
            <a:pPr lvl="1"/>
            <a:r>
              <a:rPr lang="en-US" sz="1800" dirty="0"/>
              <a:t>Few tasks</a:t>
            </a:r>
          </a:p>
          <a:p>
            <a:pPr lvl="1"/>
            <a:r>
              <a:rPr lang="en-US" sz="1800" dirty="0"/>
              <a:t>Tasks are heterogeneous</a:t>
            </a:r>
          </a:p>
          <a:p>
            <a:pPr lvl="1"/>
            <a:r>
              <a:rPr lang="en-US" sz="1800" dirty="0"/>
              <a:t>Tasks are in general complex, lots of control flow</a:t>
            </a:r>
          </a:p>
          <a:p>
            <a:pPr lvl="1"/>
            <a:r>
              <a:rPr lang="en-US" sz="1800" dirty="0"/>
              <a:t>Example: baking a cake, making coffee, broiling fish – all at the same time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Fine grain parallelism (very good for GPU, </a:t>
            </a:r>
            <a:r>
              <a:rPr lang="en-US" sz="2000" dirty="0" smtClean="0"/>
              <a:t>ok </a:t>
            </a:r>
            <a:r>
              <a:rPr lang="en-US" sz="2000" dirty="0"/>
              <a:t>for CPU)</a:t>
            </a:r>
          </a:p>
          <a:p>
            <a:pPr lvl="1"/>
            <a:r>
              <a:rPr lang="en-US" sz="1800" dirty="0"/>
              <a:t>Many, many tasks</a:t>
            </a:r>
          </a:p>
          <a:p>
            <a:pPr lvl="1"/>
            <a:r>
              <a:rPr lang="en-US" sz="1800" dirty="0"/>
              <a:t>Tasks are basically identical</a:t>
            </a:r>
          </a:p>
          <a:p>
            <a:pPr lvl="1"/>
            <a:r>
              <a:rPr lang="en-US" sz="1800" dirty="0"/>
              <a:t>Tasks are in general pretty straightforward, lots of math, not much control flow</a:t>
            </a:r>
          </a:p>
          <a:p>
            <a:pPr lvl="1"/>
            <a:r>
              <a:rPr lang="en-US" sz="1800" dirty="0"/>
              <a:t>Example application: image processing – lots of pixels to deal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232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GPGPU Computing: when started, why started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GPGPU: General Purpose GPU Computing</a:t>
            </a:r>
          </a:p>
          <a:p>
            <a:pPr lvl="1"/>
            <a:r>
              <a:rPr lang="en-US" dirty="0"/>
              <a:t>Done in early 2000s using graphics libraries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was GPGPU attractive?</a:t>
            </a:r>
          </a:p>
          <a:p>
            <a:pPr lvl="1"/>
            <a:r>
              <a:rPr lang="en-US" dirty="0"/>
              <a:t>GPUs had high bandwidths</a:t>
            </a:r>
          </a:p>
          <a:p>
            <a:pPr lvl="1"/>
            <a:r>
              <a:rPr lang="en-US" dirty="0"/>
              <a:t>Something dampening our enthusiasm: data needs to be moved into the GPU to process it</a:t>
            </a:r>
          </a:p>
          <a:p>
            <a:pPr lvl="2"/>
            <a:r>
              <a:rPr lang="en-US" dirty="0"/>
              <a:t>8-16 GB/s is typical today (</a:t>
            </a:r>
            <a:r>
              <a:rPr lang="en-US" dirty="0" err="1"/>
              <a:t>PCIe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NVLink</a:t>
            </a:r>
            <a:r>
              <a:rPr lang="en-US" dirty="0"/>
              <a:t>: 5-12 times faster than </a:t>
            </a:r>
            <a:r>
              <a:rPr lang="en-US" dirty="0" err="1"/>
              <a:t>PCIe</a:t>
            </a:r>
            <a:r>
              <a:rPr lang="en-US" dirty="0"/>
              <a:t> 3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74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GPGPU Computing: how carried 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883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The idea is to use the GPU as a co-processor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Farm out big parallel jobs to the GPU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CPU stays busy with the control of the execution and “corner” tasks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Data moved down into the GPU, and then results fetched back </a:t>
                </a:r>
                <a:br>
                  <a:rPr lang="en-US" dirty="0"/>
                </a:br>
                <a:r>
                  <a:rPr lang="en-US" dirty="0"/>
                  <a:t>(idea works ok when data transfer overhead overshadowed by the number crunching done using that data)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NOTE: up until 1.5 years ago the “Data moved down into the GPU” was the responsibility of the programmer. Not the case anymore as of recently (from Pascal on).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IMPORTANT: for now, we’ll still manage CPU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GPU data movement. Revisit issue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in six lectures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888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234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CUDA: Making the GPU Tick…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“</a:t>
            </a:r>
            <a:r>
              <a:rPr lang="en-US" sz="2000" dirty="0">
                <a:solidFill>
                  <a:srgbClr val="C00000"/>
                </a:solidFill>
              </a:rPr>
              <a:t>C</a:t>
            </a:r>
            <a:r>
              <a:rPr lang="en-US" sz="2000" dirty="0"/>
              <a:t>ompute </a:t>
            </a:r>
            <a:r>
              <a:rPr lang="en-US" sz="2000" dirty="0">
                <a:solidFill>
                  <a:srgbClr val="C00000"/>
                </a:solidFill>
              </a:rPr>
              <a:t>U</a:t>
            </a:r>
            <a:r>
              <a:rPr lang="en-US" sz="2000" dirty="0"/>
              <a:t>nified </a:t>
            </a:r>
            <a:r>
              <a:rPr lang="en-US" sz="2000" dirty="0">
                <a:solidFill>
                  <a:srgbClr val="C00000"/>
                </a:solidFill>
              </a:rPr>
              <a:t>D</a:t>
            </a:r>
            <a:r>
              <a:rPr lang="en-US" sz="2000" dirty="0"/>
              <a:t>evice </a:t>
            </a:r>
            <a:r>
              <a:rPr lang="en-US" sz="2000" dirty="0">
                <a:solidFill>
                  <a:srgbClr val="C00000"/>
                </a:solidFill>
              </a:rPr>
              <a:t>A</a:t>
            </a:r>
            <a:r>
              <a:rPr lang="en-US" sz="2000" dirty="0"/>
              <a:t>rchitecture” – freely distributed by NVIDIA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/>
              <a:t>When introduced </a:t>
            </a:r>
            <a:r>
              <a:rPr lang="en-US" sz="2000" dirty="0" smtClean="0"/>
              <a:t>(in 2006) it </a:t>
            </a:r>
            <a:r>
              <a:rPr lang="en-US" sz="2000" dirty="0"/>
              <a:t>eliminated the </a:t>
            </a:r>
            <a:r>
              <a:rPr lang="en-US" sz="2000" dirty="0" smtClean="0"/>
              <a:t>graphics-constraints </a:t>
            </a:r>
            <a:r>
              <a:rPr lang="en-US" sz="2000" dirty="0"/>
              <a:t>associated with GPGPU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 smtClean="0"/>
              <a:t>CUDA enables </a:t>
            </a:r>
            <a:r>
              <a:rPr lang="en-US" sz="2000" dirty="0"/>
              <a:t>a general purpose programming model</a:t>
            </a:r>
          </a:p>
          <a:p>
            <a:pPr lvl="1"/>
            <a:r>
              <a:rPr lang="en-US" sz="1800" dirty="0"/>
              <a:t>User kicks off batches of threads on the GPU to execute a function (kernel)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/>
              <a:t>Targeted software stack</a:t>
            </a:r>
          </a:p>
          <a:p>
            <a:pPr lvl="1"/>
            <a:r>
              <a:rPr lang="en-US" sz="1800" dirty="0"/>
              <a:t>Scientific computing oriented drivers, language, and tools</a:t>
            </a:r>
          </a:p>
          <a:p>
            <a:pPr lvl="1"/>
            <a:r>
              <a:rPr lang="en-US" sz="1800" dirty="0" smtClean="0"/>
              <a:t>Interface </a:t>
            </a:r>
            <a:r>
              <a:rPr lang="en-US" sz="1800" dirty="0"/>
              <a:t>designed for compute (i.e.,  </a:t>
            </a:r>
            <a:r>
              <a:rPr lang="en-US" sz="1800" dirty="0" smtClean="0"/>
              <a:t>graphics-</a:t>
            </a:r>
            <a:r>
              <a:rPr lang="en-US" sz="1800" dirty="0" smtClean="0"/>
              <a:t>free </a:t>
            </a:r>
            <a:r>
              <a:rPr lang="en-US" sz="1800" dirty="0"/>
              <a:t>API)</a:t>
            </a:r>
            <a:endParaRPr lang="en-US" sz="1800" dirty="0"/>
          </a:p>
          <a:p>
            <a:pPr lvl="1"/>
            <a:r>
              <a:rPr lang="en-US" sz="1800" dirty="0"/>
              <a:t>Explicit GPU memory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035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CUDA Programming Model: GPU as a Highly Multithreaded Coprocessor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2200" dirty="0"/>
              <a:t>The GPU is viewed as a compute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u="sng" dirty="0">
                <a:solidFill>
                  <a:schemeClr val="accent2"/>
                </a:solidFill>
              </a:rPr>
              <a:t>device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that:</a:t>
            </a:r>
          </a:p>
          <a:p>
            <a:pPr marL="974725" lvl="1" indent="-403225"/>
            <a:r>
              <a:rPr lang="en-US" dirty="0"/>
              <a:t>Is a co-processor to the CPU or </a:t>
            </a:r>
            <a:r>
              <a:rPr lang="en-US" u="sng" dirty="0">
                <a:solidFill>
                  <a:schemeClr val="accent2"/>
                </a:solidFill>
              </a:rPr>
              <a:t>host</a:t>
            </a:r>
          </a:p>
          <a:p>
            <a:pPr marL="974725" lvl="1" indent="-403225"/>
            <a:r>
              <a:rPr lang="en-US" dirty="0"/>
              <a:t>Has its own memory (</a:t>
            </a:r>
            <a:r>
              <a:rPr lang="en-US" dirty="0">
                <a:solidFill>
                  <a:schemeClr val="accent2"/>
                </a:solidFill>
              </a:rPr>
              <a:t>device memory, </a:t>
            </a:r>
            <a:r>
              <a:rPr lang="en-US" dirty="0"/>
              <a:t>in CUDA parlance)</a:t>
            </a:r>
          </a:p>
          <a:p>
            <a:pPr marL="974725" lvl="1" indent="-403225"/>
            <a:r>
              <a:rPr lang="en-US" dirty="0"/>
              <a:t>Runs many </a:t>
            </a:r>
            <a:r>
              <a:rPr lang="en-US" dirty="0">
                <a:solidFill>
                  <a:schemeClr val="accent2"/>
                </a:solidFill>
              </a:rPr>
              <a:t>threads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in parallel</a:t>
            </a:r>
            <a:endParaRPr lang="en-US" dirty="0"/>
          </a:p>
          <a:p>
            <a:pPr marL="457200" indent="-457200"/>
            <a:endParaRPr lang="en-US" sz="2200" dirty="0"/>
          </a:p>
          <a:p>
            <a:pPr marL="457200" indent="-457200"/>
            <a:r>
              <a:rPr lang="en-US" sz="2200" dirty="0"/>
              <a:t>Data-parallel portions of an app. run on the device as </a:t>
            </a:r>
            <a:r>
              <a:rPr lang="en-US" sz="2200" u="sng" dirty="0">
                <a:solidFill>
                  <a:schemeClr val="accent2"/>
                </a:solidFill>
              </a:rPr>
              <a:t>kernels</a:t>
            </a:r>
            <a:r>
              <a:rPr lang="en-US" sz="2200" dirty="0"/>
              <a:t> executed in parallel by many threads</a:t>
            </a:r>
          </a:p>
          <a:p>
            <a:pPr marL="457200" indent="-457200"/>
            <a:endParaRPr lang="en-US" sz="2200" dirty="0"/>
          </a:p>
          <a:p>
            <a:pPr marL="457200" indent="-457200"/>
            <a:r>
              <a:rPr lang="en-US" sz="2200" dirty="0"/>
              <a:t>Differences between GPU and CPU threads </a:t>
            </a:r>
          </a:p>
          <a:p>
            <a:pPr marL="974725" lvl="1" indent="-403225"/>
            <a:r>
              <a:rPr lang="en-US" dirty="0"/>
              <a:t>GPU threads are </a:t>
            </a:r>
            <a:r>
              <a:rPr lang="en-US" dirty="0">
                <a:solidFill>
                  <a:srgbClr val="C00000"/>
                </a:solidFill>
              </a:rPr>
              <a:t>extremely lightweight</a:t>
            </a:r>
          </a:p>
          <a:p>
            <a:pPr marL="1431925" lvl="2" indent="-342900"/>
            <a:r>
              <a:rPr lang="en-US" sz="1900" dirty="0"/>
              <a:t>Very little creation overhead</a:t>
            </a:r>
          </a:p>
          <a:p>
            <a:pPr marL="974725" lvl="1" indent="-403225"/>
            <a:r>
              <a:rPr lang="en-US" dirty="0"/>
              <a:t>GPU </a:t>
            </a:r>
            <a:r>
              <a:rPr lang="en-US" dirty="0">
                <a:solidFill>
                  <a:srgbClr val="C00000"/>
                </a:solidFill>
              </a:rPr>
              <a:t>needs 1000s of threads </a:t>
            </a:r>
            <a:r>
              <a:rPr lang="en-US" dirty="0"/>
              <a:t>for full efficiency</a:t>
            </a:r>
          </a:p>
          <a:p>
            <a:pPr marL="1431925" lvl="2" indent="-342900"/>
            <a:r>
              <a:rPr lang="en-US" sz="1900" dirty="0"/>
              <a:t>Multi-core CPU needs only a few heavy ones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450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Compute Capability [of a Device] vs. CUDA Version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“</a:t>
            </a:r>
            <a:r>
              <a:rPr lang="en-US" sz="2000" dirty="0">
                <a:solidFill>
                  <a:srgbClr val="0070C0"/>
                </a:solidFill>
              </a:rPr>
              <a:t>Compute Capability of a Device</a:t>
            </a:r>
            <a:r>
              <a:rPr lang="en-US" sz="2000" dirty="0"/>
              <a:t>” refers to </a:t>
            </a:r>
            <a:r>
              <a:rPr lang="en-US" sz="2000" u="sng" dirty="0"/>
              <a:t>hardware</a:t>
            </a:r>
            <a:r>
              <a:rPr lang="en-US" sz="20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Defined by a major revision number and a minor revision number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sz="1600" dirty="0"/>
              <a:t>Example: </a:t>
            </a:r>
          </a:p>
          <a:p>
            <a:pPr lvl="2">
              <a:lnSpc>
                <a:spcPct val="80000"/>
              </a:lnSpc>
            </a:pPr>
            <a:r>
              <a:rPr lang="en-US" sz="1300" dirty="0"/>
              <a:t>Tesla C1060 is compute capability 1.3 </a:t>
            </a:r>
          </a:p>
          <a:p>
            <a:pPr lvl="2">
              <a:lnSpc>
                <a:spcPct val="80000"/>
              </a:lnSpc>
            </a:pPr>
            <a:r>
              <a:rPr lang="en-US" sz="1300" dirty="0"/>
              <a:t>Fermi architecture is capability 2</a:t>
            </a:r>
          </a:p>
          <a:p>
            <a:pPr lvl="2">
              <a:lnSpc>
                <a:spcPct val="80000"/>
              </a:lnSpc>
            </a:pPr>
            <a:r>
              <a:rPr lang="en-US" sz="1300" dirty="0"/>
              <a:t>Kepler architecture is capability 3 </a:t>
            </a:r>
            <a:endParaRPr lang="en-US" sz="1300" dirty="0" smtClean="0"/>
          </a:p>
          <a:p>
            <a:pPr lvl="2">
              <a:lnSpc>
                <a:spcPct val="80000"/>
              </a:lnSpc>
            </a:pPr>
            <a:r>
              <a:rPr lang="en-US" sz="1300" dirty="0" smtClean="0"/>
              <a:t>Maxwell </a:t>
            </a:r>
            <a:r>
              <a:rPr lang="en-US" sz="1300" dirty="0"/>
              <a:t>architecture is capability </a:t>
            </a:r>
            <a:r>
              <a:rPr lang="en-US" sz="1300" dirty="0" smtClean="0"/>
              <a:t>5</a:t>
            </a:r>
            <a:endParaRPr lang="en-US" sz="1300" dirty="0"/>
          </a:p>
          <a:p>
            <a:pPr lvl="2">
              <a:lnSpc>
                <a:spcPct val="80000"/>
              </a:lnSpc>
            </a:pPr>
            <a:r>
              <a:rPr lang="en-US" sz="1300" dirty="0"/>
              <a:t>Pascal architecture is capability </a:t>
            </a:r>
            <a:r>
              <a:rPr lang="en-US" sz="1300" dirty="0" smtClean="0"/>
              <a:t>6 (available on Euler)</a:t>
            </a:r>
            <a:endParaRPr lang="en-US" sz="1300" dirty="0"/>
          </a:p>
          <a:p>
            <a:pPr lvl="2">
              <a:lnSpc>
                <a:spcPct val="80000"/>
              </a:lnSpc>
            </a:pPr>
            <a:r>
              <a:rPr lang="en-US" sz="1300" dirty="0" smtClean="0"/>
              <a:t>Turing and Volta are compute </a:t>
            </a:r>
            <a:r>
              <a:rPr lang="en-US" sz="1300" dirty="0"/>
              <a:t>capability 7 </a:t>
            </a:r>
            <a:r>
              <a:rPr lang="en-US" sz="1300" dirty="0" smtClean="0"/>
              <a:t>(</a:t>
            </a:r>
            <a:r>
              <a:rPr lang="en-US" sz="1300" dirty="0"/>
              <a:t>available </a:t>
            </a:r>
            <a:r>
              <a:rPr lang="en-US" sz="1300" dirty="0" smtClean="0"/>
              <a:t>on Euler)</a:t>
            </a:r>
            <a:endParaRPr lang="en-US" sz="1300" dirty="0"/>
          </a:p>
          <a:p>
            <a:pPr lvl="2">
              <a:lnSpc>
                <a:spcPct val="80000"/>
              </a:lnSpc>
            </a:pPr>
            <a:endParaRPr lang="en-US" sz="1300" dirty="0"/>
          </a:p>
          <a:p>
            <a:pPr lvl="1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sz="1600" dirty="0"/>
              <a:t>A higher compute capability indicates an more able piece of hardware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The “</a:t>
            </a:r>
            <a:r>
              <a:rPr lang="en-US" sz="2000" dirty="0">
                <a:solidFill>
                  <a:srgbClr val="0070C0"/>
                </a:solidFill>
              </a:rPr>
              <a:t>CUDA Version</a:t>
            </a:r>
            <a:r>
              <a:rPr lang="en-US" sz="2000" dirty="0"/>
              <a:t>” indicates what version of the </a:t>
            </a:r>
            <a:r>
              <a:rPr lang="en-US" sz="2000" u="sng" dirty="0"/>
              <a:t>software</a:t>
            </a:r>
            <a:r>
              <a:rPr lang="en-US" sz="2000" dirty="0"/>
              <a:t> you are using to run on the hardware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000" dirty="0"/>
              <a:t>In a perfect world 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You would run the most recent CUDA (version </a:t>
            </a:r>
            <a:r>
              <a:rPr lang="en-US" sz="1600" dirty="0" smtClean="0"/>
              <a:t>10.2) </a:t>
            </a:r>
            <a:r>
              <a:rPr lang="en-US" sz="1600" dirty="0"/>
              <a:t>software release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You would use the most recent architecture (compute capability 7.0)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0264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Compute Capability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8" y="1148298"/>
            <a:ext cx="10427503" cy="53199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7356" y="1677215"/>
            <a:ext cx="557442" cy="37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0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Compatibility Issues, software-wise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719263"/>
            <a:ext cx="8839200" cy="1481137"/>
          </a:xfrm>
        </p:spPr>
        <p:txBody>
          <a:bodyPr/>
          <a:lstStyle/>
          <a:p>
            <a:r>
              <a:rPr lang="en-US" sz="1800" dirty="0"/>
              <a:t>The basic rule: the CUDA Driver API is backward, but not forward compatible</a:t>
            </a:r>
          </a:p>
          <a:p>
            <a:pPr lvl="1"/>
            <a:r>
              <a:rPr lang="en-US" sz="1600" dirty="0"/>
              <a:t>The functionality in later versions increased, was not there in previous versions</a:t>
            </a:r>
          </a:p>
          <a:p>
            <a:pPr lvl="1"/>
            <a:r>
              <a:rPr lang="en-US" sz="1600" dirty="0"/>
              <a:t>Code you ran ok w/ CUDA 5.0 will work w/ CUDA 10.0 as well</a:t>
            </a:r>
          </a:p>
          <a:p>
            <a:pPr lvl="2"/>
            <a:r>
              <a:rPr lang="en-US" sz="1300" dirty="0"/>
              <a:t>Not the other way around though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73747"/>
            <a:ext cx="3505200" cy="301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79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5486400" cy="823393"/>
          </a:xfrm>
        </p:spPr>
        <p:txBody>
          <a:bodyPr/>
          <a:lstStyle/>
          <a:p>
            <a:r>
              <a:rPr lang="en-US" dirty="0"/>
              <a:t>Before </a:t>
            </a:r>
            <a:r>
              <a:rPr lang="en-US"/>
              <a:t>we get going…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Last time:</a:t>
            </a:r>
            <a:endParaRPr lang="en-US" dirty="0"/>
          </a:p>
          <a:p>
            <a:pPr lvl="1"/>
            <a:r>
              <a:rPr lang="en-US" dirty="0" smtClean="0"/>
              <a:t>Sequential computing gains – little hope left owing to:</a:t>
            </a:r>
          </a:p>
          <a:p>
            <a:pPr lvl="2"/>
            <a:r>
              <a:rPr lang="en-US" dirty="0" smtClean="0"/>
              <a:t>Memory wall</a:t>
            </a:r>
          </a:p>
          <a:p>
            <a:pPr lvl="2"/>
            <a:r>
              <a:rPr lang="en-US" dirty="0" smtClean="0"/>
              <a:t>Power wall</a:t>
            </a:r>
          </a:p>
          <a:p>
            <a:pPr lvl="2"/>
            <a:r>
              <a:rPr lang="en-US" dirty="0" smtClean="0"/>
              <a:t>ILP wall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Improving the speed of your computation will require parallel computing</a:t>
            </a:r>
          </a:p>
          <a:p>
            <a:pPr lvl="2"/>
            <a:r>
              <a:rPr lang="en-US" dirty="0" smtClean="0"/>
              <a:t>The “two oxen vs. 512 chicken” analogy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Today</a:t>
            </a:r>
            <a:endParaRPr lang="en-US" dirty="0"/>
          </a:p>
          <a:p>
            <a:pPr lvl="1"/>
            <a:r>
              <a:rPr lang="en-US" dirty="0" smtClean="0"/>
              <a:t>The basics of GPU computing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Other tidbits:</a:t>
            </a:r>
          </a:p>
          <a:p>
            <a:pPr lvl="1"/>
            <a:r>
              <a:rPr lang="en-US" dirty="0" smtClean="0"/>
              <a:t>Assigned reading (syllabus gets updated)</a:t>
            </a:r>
            <a:endParaRPr lang="en-US" dirty="0"/>
          </a:p>
          <a:p>
            <a:pPr lvl="1"/>
            <a:r>
              <a:rPr lang="en-US" dirty="0"/>
              <a:t>Assignment due on </a:t>
            </a:r>
            <a:r>
              <a:rPr lang="en-US" dirty="0" err="1"/>
              <a:t>Th</a:t>
            </a:r>
            <a:r>
              <a:rPr lang="en-US" dirty="0"/>
              <a:t> at 9 pm</a:t>
            </a:r>
          </a:p>
          <a:p>
            <a:pPr lvl="1"/>
            <a:r>
              <a:rPr lang="en-US" dirty="0" smtClean="0"/>
              <a:t>No class on Friday – Dan out of town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90" y="478864"/>
            <a:ext cx="1994178" cy="2391542"/>
          </a:xfrm>
          <a:prstGeom prst="rect">
            <a:avLst/>
          </a:prstGeom>
        </p:spPr>
      </p:pic>
      <p:pic>
        <p:nvPicPr>
          <p:cNvPr id="8" name="Picture 7" descr="Haswell and Sandy Bridge Microarchitectur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27"/>
          <a:stretch/>
        </p:blipFill>
        <p:spPr bwMode="auto">
          <a:xfrm>
            <a:off x="9642360" y="99611"/>
            <a:ext cx="2266950" cy="35106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51"/>
          <a:stretch/>
        </p:blipFill>
        <p:spPr bwMode="auto">
          <a:xfrm>
            <a:off x="10666051" y="4242548"/>
            <a:ext cx="1466809" cy="186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95" y="3985730"/>
            <a:ext cx="2929203" cy="228668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37642" y="3653401"/>
            <a:ext cx="2525482" cy="3136360"/>
            <a:chOff x="5770246" y="1399540"/>
            <a:chExt cx="4745354" cy="5458460"/>
          </a:xfrm>
        </p:grpSpPr>
        <p:pic>
          <p:nvPicPr>
            <p:cNvPr id="12" name="Picture 11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246" y="4048760"/>
              <a:ext cx="1316355" cy="1846580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040" y="1399540"/>
              <a:ext cx="3337560" cy="5458460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 flipH="1">
              <a:off x="7010400" y="4124961"/>
              <a:ext cx="417830" cy="14795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89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800" y="700470"/>
            <a:ext cx="6096000" cy="60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61080"/>
          </a:xfrm>
        </p:spPr>
        <p:txBody>
          <a:bodyPr>
            <a:normAutofit/>
          </a:bodyPr>
          <a:lstStyle/>
          <a:p>
            <a:r>
              <a:rPr lang="en-US" sz="3200" dirty="0"/>
              <a:t>The CUDA Execution Model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30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0200" y="4419601"/>
            <a:ext cx="152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+mj-lt"/>
              </a:rPr>
              <a:t>This is how your</a:t>
            </a:r>
            <a:br>
              <a:rPr lang="en-US" sz="1200" dirty="0">
                <a:solidFill>
                  <a:srgbClr val="000000"/>
                </a:solidFill>
                <a:latin typeface="+mj-lt"/>
              </a:rPr>
            </a:br>
            <a:r>
              <a:rPr lang="en-US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u="sng" dirty="0">
                <a:solidFill>
                  <a:srgbClr val="000000"/>
                </a:solidFill>
                <a:latin typeface="+mj-lt"/>
              </a:rPr>
              <a:t>C code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looks like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6059270"/>
            <a:ext cx="57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This is how the code gets executed on the hardware in heterogeneous computing.  GPU calls are </a:t>
            </a:r>
            <a:r>
              <a:rPr lang="en-US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asynchronous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38285" y="822483"/>
            <a:ext cx="1240847" cy="5968331"/>
            <a:chOff x="3124201" y="593834"/>
            <a:chExt cx="1240847" cy="5968331"/>
          </a:xfrm>
        </p:grpSpPr>
        <p:pic>
          <p:nvPicPr>
            <p:cNvPr id="300034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65498"/>
            <a:stretch/>
          </p:blipFill>
          <p:spPr bwMode="auto">
            <a:xfrm>
              <a:off x="3124201" y="593834"/>
              <a:ext cx="1240847" cy="5952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3159932" y="609600"/>
              <a:ext cx="1177925" cy="5952565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4427" t="18300" b="52515"/>
          <a:stretch/>
        </p:blipFill>
        <p:spPr bwMode="auto">
          <a:xfrm>
            <a:off x="7155095" y="1494945"/>
            <a:ext cx="2451476" cy="180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4427" t="61271"/>
          <a:stretch/>
        </p:blipFill>
        <p:spPr bwMode="auto">
          <a:xfrm>
            <a:off x="7155095" y="3571357"/>
            <a:ext cx="2451476" cy="239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4427" t="8359" b="81186"/>
          <a:stretch/>
        </p:blipFill>
        <p:spPr bwMode="auto">
          <a:xfrm>
            <a:off x="4572000" y="914400"/>
            <a:ext cx="2451476" cy="64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4427" t="47135" b="38273"/>
          <a:stretch/>
        </p:blipFill>
        <p:spPr bwMode="auto">
          <a:xfrm>
            <a:off x="4572000" y="1738501"/>
            <a:ext cx="2451476" cy="90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23814" y="1392879"/>
            <a:ext cx="2172390" cy="307777"/>
          </a:xfrm>
          <a:prstGeom prst="rect">
            <a:avLst/>
          </a:prstGeom>
          <a:solidFill>
            <a:schemeClr val="bg1"/>
          </a:solidFill>
          <a:ln>
            <a:solidFill>
              <a:srgbClr val="99CCFF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Execution of Kernel0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90810" y="3450279"/>
            <a:ext cx="2172390" cy="307777"/>
          </a:xfrm>
          <a:prstGeom prst="rect">
            <a:avLst/>
          </a:prstGeom>
          <a:solidFill>
            <a:schemeClr val="bg1"/>
          </a:solidFill>
          <a:ln>
            <a:solidFill>
              <a:srgbClr val="99CCFF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Execution of Kernel1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91201" y="1548255"/>
            <a:ext cx="1357357" cy="1538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91200" y="2641457"/>
            <a:ext cx="1447800" cy="111659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6" idx="0"/>
            <a:endCxn id="8" idx="1"/>
          </p:cNvCxnSpPr>
          <p:nvPr/>
        </p:nvCxnSpPr>
        <p:spPr>
          <a:xfrm rot="5400000" flipH="1" flipV="1">
            <a:off x="2393560" y="3653228"/>
            <a:ext cx="735012" cy="797732"/>
          </a:xfrm>
          <a:prstGeom prst="curvedConnector2">
            <a:avLst/>
          </a:prstGeom>
          <a:ln w="2222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96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/>
      <p:bldP spid="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CUDA Execution Model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Data needs to be copied into GPU device memory and the results need to be fetched back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1800" dirty="0"/>
              <a:t>This happens over a PCI-Express 3.0 connection</a:t>
            </a:r>
          </a:p>
          <a:p>
            <a:pPr lvl="1"/>
            <a:r>
              <a:rPr lang="en-US" sz="1800" dirty="0"/>
              <a:t>Can also happen over </a:t>
            </a:r>
            <a:r>
              <a:rPr lang="en-US" sz="1800" dirty="0" err="1"/>
              <a:t>NVLink</a:t>
            </a:r>
            <a:r>
              <a:rPr lang="en-US" sz="1800" dirty="0"/>
              <a:t> (5-12 times faster than PCI-E) </a:t>
            </a:r>
          </a:p>
          <a:p>
            <a:pPr lvl="2"/>
            <a:r>
              <a:rPr lang="en-US" sz="1500" dirty="0" err="1"/>
              <a:t>NVLink</a:t>
            </a:r>
            <a:r>
              <a:rPr lang="en-US" sz="1500" dirty="0"/>
              <a:t>: Available on one Euler node only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IMPORTANT:</a:t>
            </a:r>
          </a:p>
          <a:p>
            <a:pPr lvl="1"/>
            <a:r>
              <a:rPr lang="en-US" sz="1800" dirty="0"/>
              <a:t>For GPU computing to pay off, the data transfer overhead should be overshadowed by the GPU number crunching that draws on that data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The CUDA kernel calls and copying to/from GPU are managed by the CUDA runtime in a </a:t>
            </a:r>
            <a:r>
              <a:rPr lang="en-US" sz="2000" dirty="0">
                <a:solidFill>
                  <a:srgbClr val="00B050"/>
                </a:solidFill>
              </a:rPr>
              <a:t>separate stream</a:t>
            </a:r>
            <a:r>
              <a:rPr lang="en-US" sz="2000" dirty="0"/>
              <a:t> associated w/ the GPU execution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73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The CUDA Execution Model: </a:t>
            </a:r>
            <a:r>
              <a:rPr lang="en-US" sz="3200" dirty="0" smtClean="0"/>
              <a:t>Three Opportunities for Asynchronous </a:t>
            </a:r>
            <a:r>
              <a:rPr lang="en-US" sz="3200" dirty="0"/>
              <a:t>Execution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The GPU and CPU work in asynchronous mode</a:t>
            </a:r>
          </a:p>
          <a:p>
            <a:pPr lvl="1"/>
            <a:r>
              <a:rPr lang="en-US" sz="1800" dirty="0"/>
              <a:t>The CPU moves on </a:t>
            </a:r>
            <a:r>
              <a:rPr lang="en-US" sz="1800" dirty="0">
                <a:solidFill>
                  <a:srgbClr val="0070C0"/>
                </a:solidFill>
              </a:rPr>
              <a:t>right away</a:t>
            </a:r>
            <a:r>
              <a:rPr lang="en-US" sz="1800" dirty="0"/>
              <a:t> after a kernel launch</a:t>
            </a:r>
          </a:p>
          <a:p>
            <a:pPr lvl="1"/>
            <a:r>
              <a:rPr lang="en-US" sz="1800" dirty="0"/>
              <a:t>The GPU works at the same time the CPU works</a:t>
            </a:r>
          </a:p>
          <a:p>
            <a:endParaRPr lang="en-US" sz="1600" dirty="0"/>
          </a:p>
          <a:p>
            <a:endParaRPr lang="en-US" sz="2000" dirty="0"/>
          </a:p>
          <a:p>
            <a:r>
              <a:rPr lang="en-US" sz="2000" dirty="0"/>
              <a:t>Another level of </a:t>
            </a:r>
            <a:r>
              <a:rPr lang="en-US" sz="2000" dirty="0" err="1"/>
              <a:t>asynchronicity</a:t>
            </a:r>
            <a:r>
              <a:rPr lang="en-US" sz="2000" dirty="0"/>
              <a:t>: the GPU has three engines that can work at the same time</a:t>
            </a:r>
          </a:p>
          <a:p>
            <a:pPr lvl="1"/>
            <a:r>
              <a:rPr lang="en-US" sz="1400" dirty="0"/>
              <a:t>copy-in engine + copy-out engine + execution engine</a:t>
            </a:r>
          </a:p>
          <a:p>
            <a:pPr lvl="1"/>
            <a:r>
              <a:rPr lang="en-US" sz="1400" dirty="0"/>
              <a:t>More later (when we talk about streams)</a:t>
            </a:r>
          </a:p>
          <a:p>
            <a:endParaRPr lang="en-US" sz="1600" dirty="0"/>
          </a:p>
          <a:p>
            <a:endParaRPr lang="en-US" sz="2000" dirty="0"/>
          </a:p>
          <a:p>
            <a:r>
              <a:rPr lang="en-US" sz="2000" dirty="0"/>
              <a:t>Another level of </a:t>
            </a:r>
            <a:r>
              <a:rPr lang="en-US" sz="2000" dirty="0" err="1"/>
              <a:t>asynchronicity</a:t>
            </a:r>
            <a:r>
              <a:rPr lang="en-US" sz="2000" dirty="0"/>
              <a:t> yet: Multiple GPUs can work at the same time on one host</a:t>
            </a:r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470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Languages Supported in CUDA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CUDA: very good friends with C</a:t>
            </a:r>
          </a:p>
          <a:p>
            <a:pPr lvl="1"/>
            <a:r>
              <a:rPr lang="en-US" sz="1800" dirty="0"/>
              <a:t>Yet minor extensions are needed to flag the fact that a function actually represents a kernel, that there are functions that will only run on the device, etc.</a:t>
            </a:r>
          </a:p>
          <a:p>
            <a:pPr lvl="2"/>
            <a:r>
              <a:rPr lang="en-US" sz="1500" dirty="0"/>
              <a:t>You end up working in “</a:t>
            </a:r>
            <a:r>
              <a:rPr lang="en-US" sz="1500" dirty="0">
                <a:solidFill>
                  <a:srgbClr val="0070C0"/>
                </a:solidFill>
              </a:rPr>
              <a:t>C with extensions</a:t>
            </a:r>
            <a:r>
              <a:rPr lang="en-US" sz="1500" dirty="0"/>
              <a:t>”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200" dirty="0"/>
              <a:t>FOTRAN is supported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200" dirty="0"/>
              <a:t>There is [growing] support for C++ programming (operator overload, lambda functions, etc.)</a:t>
            </a:r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0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0377"/>
          <a:stretch/>
        </p:blipFill>
        <p:spPr>
          <a:xfrm>
            <a:off x="2406616" y="2873023"/>
            <a:ext cx="7192951" cy="16289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710601" y="4078645"/>
            <a:ext cx="1681289" cy="4624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6610" y="6590759"/>
            <a:ext cx="5806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[NVIDIA]→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CUDA-enabled ecosystem for GPU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3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161" y="6575370"/>
            <a:ext cx="6383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[NVIDIA]→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NVIDIA CUDA-enabled hardware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39128"/>
          <a:stretch/>
        </p:blipFill>
        <p:spPr>
          <a:xfrm>
            <a:off x="2272378" y="1581627"/>
            <a:ext cx="7192951" cy="25026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2473" y="4713905"/>
            <a:ext cx="6472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Remarks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is no CC of gen 4</a:t>
            </a:r>
          </a:p>
          <a:p>
            <a:pPr marL="285750" indent="-285750">
              <a:buFontTx/>
              <a:buChar char="-"/>
            </a:pPr>
            <a:r>
              <a:rPr lang="en-US" dirty="0"/>
              <a:t>Fermi was CC 2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dirty="0"/>
              <a:t>name “Tesla” </a:t>
            </a:r>
            <a:r>
              <a:rPr lang="en-US" dirty="0" smtClean="0"/>
              <a:t>used </a:t>
            </a:r>
            <a:r>
              <a:rPr lang="en-US" dirty="0"/>
              <a:t>for high-end GPUs for non-graphics apps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870700" y="3314700"/>
            <a:ext cx="1587500" cy="23114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74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CUDA, First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99744" y="1351497"/>
            <a:ext cx="6629400" cy="5170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cuda.h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__global__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simpleKernel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data)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//this adds a value to a variable stored in global memory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data[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threadIdx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] += 2*(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blockIdx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threadIdx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4;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hostArray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], *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//allocate memory on the device (GPU); zero out all entries in this device array 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cudaMalloc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**)&amp;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cudaMemset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//invoke GPU kernel, with one block that has four threads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simpleKernel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&lt;&lt;&lt;1,numElems&gt;&gt;&gt;(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//bring the result back from the GPU into the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hostArray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cudaMemcpy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hostArray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cudaMemcpyDeviceToHost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//print out the result to confirm that things are looking good 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"Values stored in </a:t>
            </a:r>
            <a:r>
              <a:rPr lang="en-US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hostArray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numElems; i++)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hostArray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] &lt;&lt;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//release the memory allocated on the GPU 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cudaFree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094" y="2683504"/>
            <a:ext cx="322326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CUDA Function Declarations: (the “</a:t>
            </a:r>
            <a:r>
              <a:rPr lang="en-US" sz="3200" dirty="0">
                <a:solidFill>
                  <a:srgbClr val="FFC000"/>
                </a:solidFill>
              </a:rPr>
              <a:t>C with extensions</a:t>
            </a:r>
            <a:r>
              <a:rPr lang="en-US" sz="3200" dirty="0"/>
              <a:t>” part)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ECFD8-5EC6-49FD-9837-172B927B7D47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graphicFrame>
        <p:nvGraphicFramePr>
          <p:cNvPr id="286723" name="Group 3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1734670" y="1528482"/>
          <a:ext cx="8305800" cy="2209801"/>
        </p:xfrm>
        <a:graphic>
          <a:graphicData uri="http://schemas.openxmlformats.org/drawingml/2006/table">
            <a:tbl>
              <a:tblPr/>
              <a:tblGrid>
                <a:gridCol w="4954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Executed on the: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Only callable from the: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float myDeviceFunc()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device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device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Courier New" pitchFamily="49" charset="0"/>
                        </a:rPr>
                        <a:t>__global__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Courier New" pitchFamily="49" charset="0"/>
                        </a:rPr>
                        <a:t>void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myKernelFunc()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device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host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Courier New" pitchFamily="49" charset="0"/>
                        </a:rPr>
                        <a:t>__host__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 float myHostFunc()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host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host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6745" name="Rectangle 2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5527" y="4236638"/>
            <a:ext cx="11720945" cy="213360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2200" b="1" dirty="0">
                <a:solidFill>
                  <a:srgbClr val="C00000"/>
                </a:solidFill>
                <a:latin typeface="Courier New" pitchFamily="49" charset="0"/>
              </a:rPr>
              <a:t>__global__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defines a kernel function, launched by host, executed on the device</a:t>
            </a:r>
          </a:p>
          <a:p>
            <a:pPr marL="974725" lvl="1" indent="-403225"/>
            <a:r>
              <a:rPr lang="en-US" dirty="0"/>
              <a:t>Must return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void</a:t>
            </a:r>
          </a:p>
          <a:p>
            <a:pPr marL="457200" indent="-457200"/>
            <a:r>
              <a:rPr lang="en-US" sz="2200" dirty="0"/>
              <a:t>NOTE: can combine </a:t>
            </a:r>
            <a:r>
              <a:rPr lang="en-US" sz="2200" dirty="0">
                <a:latin typeface="Consolas" panose="020B0609020204030204" pitchFamily="49" charset="0"/>
              </a:rPr>
              <a:t>__device__</a:t>
            </a:r>
            <a:r>
              <a:rPr lang="en-US" sz="2200" dirty="0"/>
              <a:t> with </a:t>
            </a:r>
            <a:r>
              <a:rPr lang="en-US" sz="2200" dirty="0">
                <a:latin typeface="Consolas" panose="020B0609020204030204" pitchFamily="49" charset="0"/>
              </a:rPr>
              <a:t>__host__</a:t>
            </a:r>
          </a:p>
          <a:p>
            <a:pPr marL="457200" indent="-457200"/>
            <a:endParaRPr lang="en-US" sz="2200" dirty="0"/>
          </a:p>
          <a:p>
            <a:pPr marL="457200" indent="-457200"/>
            <a:r>
              <a:rPr lang="en-US" sz="2200" dirty="0"/>
              <a:t>See CUDA Reference Manual </a:t>
            </a:r>
            <a:r>
              <a:rPr lang="en-US" sz="2000" dirty="0">
                <a:hlinkClick r:id="rId3"/>
              </a:rPr>
              <a:t>http://docs.nvidia.com/cuda/cuda-c-programming-guide/index.html</a:t>
            </a:r>
            <a:endParaRPr lang="en-US" sz="2000" dirty="0"/>
          </a:p>
          <a:p>
            <a:pPr marL="457200" indent="-457200">
              <a:buNone/>
            </a:pPr>
            <a:endParaRPr lang="en-US" sz="22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705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Following Up on </a:t>
            </a:r>
            <a:r>
              <a:rPr lang="en-US" dirty="0" smtClean="0"/>
              <a:t>our Example</a:t>
            </a:r>
            <a:r>
              <a:rPr lang="en-US" dirty="0"/>
              <a:t>: </a:t>
            </a:r>
            <a:r>
              <a:rPr lang="en-US" dirty="0" smtClean="0"/>
              <a:t>Segue into the “Execution Configuration”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In our code, we invoked the kernel like this: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simpleKernel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&lt;&lt;&lt;1,4&gt;&gt;&gt;(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devArray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endParaRPr lang="en-US" sz="1800" dirty="0">
              <a:solidFill>
                <a:prstClr val="black"/>
              </a:solidFill>
            </a:endParaRPr>
          </a:p>
          <a:p>
            <a:pPr lvl="0"/>
            <a:endParaRPr lang="en-US" sz="1800" dirty="0">
              <a:solidFill>
                <a:prstClr val="black"/>
              </a:solidFill>
            </a:endParaRPr>
          </a:p>
          <a:p>
            <a:pPr lvl="0"/>
            <a:r>
              <a:rPr lang="en-US" sz="1800" dirty="0">
                <a:solidFill>
                  <a:prstClr val="black"/>
                </a:solidFill>
              </a:rPr>
              <a:t>What happens if we invoke the kernel like this:</a:t>
            </a:r>
          </a:p>
          <a:p>
            <a:pPr marL="0" lvl="0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simpleKernel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&lt;&lt;&lt;1,12&gt;&gt;&gt;(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devArray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/>
            <a:endParaRPr lang="en-US" sz="1800" dirty="0">
              <a:solidFill>
                <a:prstClr val="black"/>
              </a:solidFill>
            </a:endParaRPr>
          </a:p>
          <a:p>
            <a:pPr lvl="0"/>
            <a:endParaRPr lang="en-US" sz="1800" dirty="0">
              <a:solidFill>
                <a:prstClr val="black"/>
              </a:solidFill>
            </a:endParaRPr>
          </a:p>
          <a:p>
            <a:pPr lvl="0"/>
            <a:endParaRPr lang="en-US" sz="1800" dirty="0">
              <a:solidFill>
                <a:prstClr val="black"/>
              </a:solidFill>
            </a:endParaRPr>
          </a:p>
          <a:p>
            <a:pPr lvl="0"/>
            <a:r>
              <a:rPr lang="en-US" sz="1800" dirty="0">
                <a:solidFill>
                  <a:prstClr val="black"/>
                </a:solidFill>
              </a:rPr>
              <a:t>What happens if we invoke the kernel like this:</a:t>
            </a:r>
          </a:p>
          <a:p>
            <a:pPr marL="0" lvl="0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simpleKernel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&lt;&lt;&lt;2,4&gt;&gt;&gt;(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devArray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999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2637" y="3334870"/>
            <a:ext cx="7183174" cy="823393"/>
          </a:xfrm>
        </p:spPr>
        <p:txBody>
          <a:bodyPr/>
          <a:lstStyle/>
          <a:p>
            <a:r>
              <a:rPr lang="en-US" dirty="0"/>
              <a:t>GPU Execution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26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915" y="3282215"/>
            <a:ext cx="9140792" cy="823393"/>
          </a:xfrm>
        </p:spPr>
        <p:txBody>
          <a:bodyPr/>
          <a:lstStyle/>
          <a:p>
            <a:r>
              <a:rPr lang="en-US" dirty="0"/>
              <a:t>GPU Computing with CUDA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24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Review of 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2"/>
                </a:solidFill>
              </a:rPr>
              <a:t>HOST</a:t>
            </a:r>
            <a:endParaRPr lang="en-US" sz="2000" dirty="0"/>
          </a:p>
          <a:p>
            <a:pPr lvl="1"/>
            <a:r>
              <a:rPr lang="en-US" sz="1800" dirty="0"/>
              <a:t>This is your CPU executing the “master” thread</a:t>
            </a:r>
          </a:p>
          <a:p>
            <a:pPr lvl="2"/>
            <a:endParaRPr lang="en-US" sz="1500" dirty="0"/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2"/>
                </a:solidFill>
              </a:rPr>
              <a:t>DEVICE</a:t>
            </a:r>
            <a:endParaRPr lang="en-US" sz="2000" dirty="0"/>
          </a:p>
          <a:p>
            <a:pPr lvl="1"/>
            <a:r>
              <a:rPr lang="en-US" sz="1800" dirty="0"/>
              <a:t>This is the GPU card, connected to the HOST through a </a:t>
            </a:r>
            <a:r>
              <a:rPr lang="en-US" sz="1800" dirty="0" err="1"/>
              <a:t>PCIe</a:t>
            </a:r>
            <a:r>
              <a:rPr lang="en-US" sz="1800" dirty="0"/>
              <a:t> connection</a:t>
            </a:r>
          </a:p>
          <a:p>
            <a:pPr lvl="2"/>
            <a:endParaRPr lang="en-US" sz="1500" dirty="0"/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2"/>
                </a:solidFill>
              </a:rPr>
              <a:t>HOST</a:t>
            </a:r>
            <a:r>
              <a:rPr lang="en-US" sz="2000" dirty="0"/>
              <a:t> (the master CPU thread) </a:t>
            </a:r>
            <a:r>
              <a:rPr lang="en-US" sz="2000" dirty="0" smtClean="0"/>
              <a:t>instructs </a:t>
            </a:r>
            <a:r>
              <a:rPr lang="en-US" sz="2000" dirty="0"/>
              <a:t>the </a:t>
            </a:r>
            <a:r>
              <a:rPr lang="en-US" sz="2000" dirty="0">
                <a:solidFill>
                  <a:schemeClr val="accent2"/>
                </a:solidFill>
              </a:rPr>
              <a:t>DEVICE</a:t>
            </a:r>
            <a:r>
              <a:rPr lang="en-US" sz="2000" dirty="0"/>
              <a:t> to execute </a:t>
            </a:r>
            <a:r>
              <a:rPr lang="en-US" sz="2000" dirty="0">
                <a:solidFill>
                  <a:schemeClr val="accent2"/>
                </a:solidFill>
              </a:rPr>
              <a:t>KERNEL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When launching a </a:t>
            </a:r>
            <a:r>
              <a:rPr lang="en-US" sz="2000" dirty="0">
                <a:solidFill>
                  <a:schemeClr val="accent2"/>
                </a:solidFill>
              </a:rPr>
              <a:t>KERNEL</a:t>
            </a:r>
            <a:r>
              <a:rPr lang="en-US" sz="2000" dirty="0"/>
              <a:t>, the </a:t>
            </a:r>
            <a:r>
              <a:rPr lang="en-US" sz="2000" dirty="0">
                <a:solidFill>
                  <a:schemeClr val="accent2"/>
                </a:solidFill>
              </a:rPr>
              <a:t>HOST</a:t>
            </a:r>
            <a:r>
              <a:rPr lang="en-US" sz="2000" dirty="0"/>
              <a:t> has to inform the </a:t>
            </a:r>
            <a:r>
              <a:rPr lang="en-US" sz="2000" dirty="0">
                <a:solidFill>
                  <a:schemeClr val="accent2"/>
                </a:solidFill>
              </a:rPr>
              <a:t>DEVICE</a:t>
            </a:r>
            <a:r>
              <a:rPr lang="en-US" sz="2000" dirty="0"/>
              <a:t> how many threads should each execute </a:t>
            </a:r>
            <a:r>
              <a:rPr lang="en-US" sz="2000" dirty="0">
                <a:solidFill>
                  <a:schemeClr val="accent2"/>
                </a:solidFill>
              </a:rPr>
              <a:t>KERNEL</a:t>
            </a:r>
          </a:p>
          <a:p>
            <a:pPr lvl="1"/>
            <a:r>
              <a:rPr lang="en-US" sz="1800" dirty="0"/>
              <a:t>This is called “defining the </a:t>
            </a:r>
            <a:r>
              <a:rPr lang="en-US" sz="1800" b="1" dirty="0">
                <a:solidFill>
                  <a:srgbClr val="00B050"/>
                </a:solidFill>
              </a:rPr>
              <a:t>execution configuration</a:t>
            </a:r>
            <a:r>
              <a:rPr lang="en-US" sz="1800" dirty="0"/>
              <a:t>”</a:t>
            </a:r>
          </a:p>
          <a:p>
            <a:pPr lvl="1"/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816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598394" y="3143531"/>
            <a:ext cx="10995211" cy="2414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__global__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kernelFoo</a:t>
            </a:r>
            <a:r>
              <a:rPr lang="en-US" dirty="0">
                <a:latin typeface="Consolas" panose="020B0609020204030204" pitchFamily="49" charset="0"/>
              </a:rPr>
              <a:t>(...);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// declaration</a:t>
            </a: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dim3</a:t>
            </a: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DimGrid</a:t>
            </a:r>
            <a:r>
              <a:rPr lang="en-US" dirty="0">
                <a:latin typeface="Consolas" panose="020B0609020204030204" pitchFamily="49" charset="0"/>
              </a:rPr>
              <a:t>(100, 50); 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// 2D grid structure, w/ total of 5000 thread blocks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dim3</a:t>
            </a: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DimBlock</a:t>
            </a:r>
            <a:r>
              <a:rPr lang="en-US" dirty="0">
                <a:latin typeface="Consolas" panose="020B0609020204030204" pitchFamily="49" charset="0"/>
              </a:rPr>
              <a:t>(4, 8, 8);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// 3D block structure, with 256 threads per block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kernelFoo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&lt;&lt;&lt;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DimGrid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DimBlock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&gt;&gt;&gt;</a:t>
            </a:r>
            <a:r>
              <a:rPr lang="en-US" dirty="0">
                <a:latin typeface="Consolas" panose="020B0609020204030204" pitchFamily="49" charset="0"/>
              </a:rPr>
              <a:t>(...your </a:t>
            </a:r>
            <a:r>
              <a:rPr lang="en-US" dirty="0" err="1">
                <a:latin typeface="Consolas" panose="020B0609020204030204" pitchFamily="49" charset="0"/>
              </a:rPr>
              <a:t>arg</a:t>
            </a:r>
            <a:r>
              <a:rPr lang="en-US" dirty="0">
                <a:latin typeface="Consolas" panose="020B0609020204030204" pitchFamily="49" charset="0"/>
              </a:rPr>
              <a:t> list comes here…);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[New Topic]</a:t>
            </a:r>
            <a:r>
              <a:rPr lang="en-US" sz="3200" dirty="0"/>
              <a:t> The concept of </a:t>
            </a:r>
            <a:r>
              <a:rPr lang="en-US" sz="3200" dirty="0">
                <a:solidFill>
                  <a:srgbClr val="FFC000"/>
                </a:solidFill>
              </a:rPr>
              <a:t>Execution Configuration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sp>
        <p:nvSpPr>
          <p:cNvPr id="58372" name="Rectangle 4"/>
          <p:cNvSpPr>
            <a:spLocks noGrp="1" noChangeArrowheads="1"/>
          </p:cNvSpPr>
          <p:nvPr>
            <p:ph idx="4294967295"/>
          </p:nvPr>
        </p:nvSpPr>
        <p:spPr>
          <a:xfrm>
            <a:off x="228600" y="2389094"/>
            <a:ext cx="8956675" cy="457200"/>
          </a:xfrm>
        </p:spPr>
        <p:txBody>
          <a:bodyPr/>
          <a:lstStyle/>
          <a:p>
            <a:pPr marL="457200" indent="-457200"/>
            <a:r>
              <a:rPr lang="en-US" sz="2200" dirty="0"/>
              <a:t>A kernel function must be called with an </a:t>
            </a:r>
            <a:r>
              <a:rPr lang="en-US" sz="2200" dirty="0">
                <a:solidFill>
                  <a:srgbClr val="0070C0"/>
                </a:solidFill>
              </a:rPr>
              <a:t>execution configuration</a:t>
            </a:r>
            <a:r>
              <a:rPr lang="en-US" sz="2200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3331" y="3949653"/>
            <a:ext cx="2774576" cy="802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47247" y="2693894"/>
            <a:ext cx="1640543" cy="125575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325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host call below instructs the GPU to execute the function (kernel) “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2000" dirty="0"/>
              <a:t>” using 25,600 threads</a:t>
            </a:r>
          </a:p>
          <a:p>
            <a:pPr lvl="1"/>
            <a:r>
              <a:rPr lang="en-US" sz="1800" dirty="0"/>
              <a:t>Two arguments are passed down to each thread executing the kernel “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foo</a:t>
            </a:r>
            <a:r>
              <a:rPr lang="en-US" sz="1800" dirty="0"/>
              <a:t>”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05838" y="4294671"/>
            <a:ext cx="692482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000" kern="0" dirty="0"/>
              <a:t>In this execution configuration, the host instructs the device it is supposed to run 100 blocks each having 256 threads in it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endParaRPr lang="en-US" sz="2000" kern="0" dirty="0"/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000" kern="0" dirty="0">
                <a:solidFill>
                  <a:srgbClr val="0070C0"/>
                </a:solidFill>
              </a:rPr>
              <a:t>The concept of block is important since it represents the entity that gets executed by an SM (stream multiprocessor)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8068" y="3269669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foo&lt;&lt;&lt;100, 256&gt;&gt;&gt;(</a:t>
            </a:r>
            <a:r>
              <a:rPr lang="en-US" sz="2000" dirty="0" err="1">
                <a:latin typeface="Consolas" panose="020B0609020204030204" pitchFamily="49" charset="0"/>
              </a:rPr>
              <a:t>p_matrixD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</a:rPr>
              <a:t>p_vectorD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30" y="2710181"/>
            <a:ext cx="4485348" cy="35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Execution Configuration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There is a limitation on the number of blocks in a grid:</a:t>
            </a:r>
          </a:p>
          <a:p>
            <a:pPr lvl="1"/>
            <a:r>
              <a:rPr lang="en-US" sz="1800" dirty="0"/>
              <a:t>The grid of blocks can be organized as a 3D structure: max of </a:t>
            </a:r>
            <a:r>
              <a:rPr lang="en-US" sz="1800" dirty="0"/>
              <a:t>2</a:t>
            </a:r>
            <a:r>
              <a:rPr lang="en-US" sz="1800" baseline="30000" dirty="0"/>
              <a:t>31</a:t>
            </a:r>
            <a:r>
              <a:rPr lang="en-US" sz="1800" dirty="0"/>
              <a:t>-1 </a:t>
            </a:r>
            <a:r>
              <a:rPr lang="en-US" sz="1800" dirty="0"/>
              <a:t>by 65,535 by 65,535 grid of </a:t>
            </a:r>
            <a:r>
              <a:rPr lang="en-US" sz="1800" dirty="0" smtClean="0"/>
              <a:t>blocks</a:t>
            </a:r>
            <a:endParaRPr lang="en-US" sz="18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Threads in each block:</a:t>
            </a:r>
          </a:p>
          <a:p>
            <a:pPr lvl="1"/>
            <a:r>
              <a:rPr lang="en-US" sz="1800" dirty="0"/>
              <a:t>The threads can be organized as a 3D structure (</a:t>
            </a:r>
            <a:r>
              <a:rPr lang="en-US" sz="1800" dirty="0" err="1"/>
              <a:t>x,y,z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Maximum x- or y-dimension of a block is </a:t>
            </a:r>
            <a:r>
              <a:rPr lang="en-US" sz="1800" dirty="0" smtClean="0"/>
              <a:t>1024</a:t>
            </a:r>
            <a:endParaRPr lang="en-US" sz="1800" dirty="0"/>
          </a:p>
          <a:p>
            <a:pPr lvl="1"/>
            <a:r>
              <a:rPr lang="en-US" sz="1800" dirty="0"/>
              <a:t>Maximum z-dimension of a block is 64</a:t>
            </a:r>
          </a:p>
          <a:p>
            <a:pPr lvl="1"/>
            <a:r>
              <a:rPr lang="en-US" sz="1800" dirty="0"/>
              <a:t>The maximum number of threads in each block is </a:t>
            </a:r>
            <a:r>
              <a:rPr lang="en-US" sz="1800" dirty="0" smtClean="0"/>
              <a:t>1024</a:t>
            </a:r>
            <a:endParaRPr lang="en-US" sz="18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6480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More on the Execution Configuration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1800" dirty="0"/>
              </a:p>
              <a:p>
                <a:r>
                  <a:rPr lang="en-US" sz="2000" dirty="0"/>
                  <a:t>Bottom line: max number of threads a kernel can be invoked 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=2^73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Max count: about 9.444732965739290e+21 threads can execute a kernel</a:t>
                </a:r>
              </a:p>
              <a:p>
                <a:r>
                  <a:rPr lang="en-US" sz="2000" dirty="0"/>
                  <a:t>What if you want more threads to execute that kernel?</a:t>
                </a:r>
              </a:p>
              <a:p>
                <a:pPr lvl="1"/>
                <a:r>
                  <a:rPr lang="en-US" sz="1600" dirty="0"/>
                  <a:t>You call the kernel again</a:t>
                </a:r>
              </a:p>
              <a:p>
                <a:pPr lvl="1"/>
                <a:endParaRPr lang="en-US" sz="1600" dirty="0"/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Putting things in perspective:</a:t>
                </a:r>
              </a:p>
              <a:p>
                <a:pPr lvl="1"/>
                <a:r>
                  <a:rPr lang="en-US" sz="1600" dirty="0"/>
                  <a:t>The kernel is </a:t>
                </a:r>
                <a:r>
                  <a:rPr lang="en-US" sz="1600" dirty="0" smtClean="0"/>
                  <a:t>executed </a:t>
                </a:r>
                <a:r>
                  <a:rPr lang="en-US" sz="1600" dirty="0"/>
                  <a:t>by the threads you specify through your execution configuration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581095" y="2534524"/>
            <a:ext cx="24336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Max number of blocks in x-direction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5611" y="2791600"/>
            <a:ext cx="24336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Max number of blocks in y-direction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604001" y="2632801"/>
            <a:ext cx="24336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Max number of blocks in z-direction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553201" y="1371601"/>
            <a:ext cx="22859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Max number of threads in a block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42794" y="2353647"/>
            <a:ext cx="561207" cy="361752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457420" y="2371150"/>
            <a:ext cx="177785" cy="524451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292586" y="2371149"/>
            <a:ext cx="279414" cy="237700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53200" y="1600201"/>
            <a:ext cx="50800" cy="591225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9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Block and Thread Index (</a:t>
            </a:r>
            <a:r>
              <a:rPr lang="en-US" sz="3200" dirty="0" err="1"/>
              <a:t>Idx</a:t>
            </a:r>
            <a:r>
              <a:rPr lang="en-US" sz="3200" dirty="0"/>
              <a:t>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719263"/>
            <a:ext cx="5257800" cy="4605337"/>
          </a:xfrm>
        </p:spPr>
        <p:txBody>
          <a:bodyPr/>
          <a:lstStyle/>
          <a:p>
            <a:pPr marL="457200" indent="-457200"/>
            <a:r>
              <a:rPr lang="en-US" sz="2200" dirty="0"/>
              <a:t>Threads and blocks have indices</a:t>
            </a:r>
          </a:p>
          <a:p>
            <a:pPr marL="974725" lvl="1" indent="-403225"/>
            <a:r>
              <a:rPr lang="en-US" b="1" dirty="0"/>
              <a:t>Used by each thread the decide what data to work on (more later)</a:t>
            </a:r>
          </a:p>
          <a:p>
            <a:pPr marL="974725" lvl="1" indent="-403225"/>
            <a:r>
              <a:rPr lang="en-US" dirty="0"/>
              <a:t>Block Index: a triplet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4725" lvl="1" indent="-403225"/>
            <a:r>
              <a:rPr lang="en-US" dirty="0"/>
              <a:t>Thread Index: a triplet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/>
            <a:endParaRPr lang="en-US" sz="2200" dirty="0"/>
          </a:p>
          <a:p>
            <a:pPr marL="457200" indent="-457200"/>
            <a:r>
              <a:rPr lang="en-US" sz="2200" dirty="0"/>
              <a:t>Why this 3D layout?</a:t>
            </a:r>
          </a:p>
          <a:p>
            <a:pPr marL="974725" lvl="1" indent="-403225"/>
            <a:r>
              <a:rPr lang="en-US" dirty="0"/>
              <a:t>Simplifies memory</a:t>
            </a:r>
            <a:br>
              <a:rPr lang="en-US" dirty="0"/>
            </a:br>
            <a:r>
              <a:rPr lang="en-US" dirty="0"/>
              <a:t>addressing when processing</a:t>
            </a:r>
            <a:br>
              <a:rPr lang="en-US" dirty="0"/>
            </a:br>
            <a:r>
              <a:rPr lang="en-US" dirty="0"/>
              <a:t>multidimensional data</a:t>
            </a:r>
          </a:p>
          <a:p>
            <a:pPr marL="1431925" lvl="2" indent="-342900"/>
            <a:r>
              <a:rPr lang="en-US" sz="1900" dirty="0"/>
              <a:t>Handling matrices</a:t>
            </a:r>
          </a:p>
          <a:p>
            <a:pPr marL="1431925" lvl="2" indent="-342900"/>
            <a:r>
              <a:rPr lang="en-US" sz="1900" dirty="0"/>
              <a:t>Solving PDEs on 3D subdomains</a:t>
            </a:r>
          </a:p>
          <a:p>
            <a:pPr marL="1431925" lvl="2" indent="-342900"/>
            <a:r>
              <a:rPr lang="en-US" sz="1900" dirty="0"/>
              <a:t>…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937376" y="2009775"/>
            <a:ext cx="3521075" cy="4292600"/>
            <a:chOff x="3410" y="1469"/>
            <a:chExt cx="2218" cy="2704"/>
          </a:xfrm>
        </p:grpSpPr>
        <p:sp>
          <p:nvSpPr>
            <p:cNvPr id="33797" name="Text Box 5"/>
            <p:cNvSpPr txBox="1">
              <a:spLocks noChangeArrowheads="1"/>
            </p:cNvSpPr>
            <p:nvPr/>
          </p:nvSpPr>
          <p:spPr bwMode="auto">
            <a:xfrm>
              <a:off x="3410" y="1469"/>
              <a:ext cx="2218" cy="209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Device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23" y="1647"/>
              <a:ext cx="1554" cy="1004"/>
              <a:chOff x="3820" y="4577"/>
              <a:chExt cx="4116" cy="2660"/>
            </a:xfrm>
          </p:grpSpPr>
          <p:sp>
            <p:nvSpPr>
              <p:cNvPr id="33799" name="Text Box 7"/>
              <p:cNvSpPr txBox="1">
                <a:spLocks noChangeArrowheads="1"/>
              </p:cNvSpPr>
              <p:nvPr/>
            </p:nvSpPr>
            <p:spPr bwMode="auto">
              <a:xfrm>
                <a:off x="3820" y="4577"/>
                <a:ext cx="4116" cy="2660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Grid 1</a:t>
                </a:r>
                <a:endParaRPr lang="en-US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3985" y="5169"/>
                <a:ext cx="3785" cy="864"/>
                <a:chOff x="3997" y="5169"/>
                <a:chExt cx="3785" cy="864"/>
              </a:xfrm>
            </p:grpSpPr>
            <p:sp>
              <p:nvSpPr>
                <p:cNvPr id="3380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(0, 0)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3380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(1, 0)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3380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(2, 0)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  <p:grpSp>
            <p:nvGrpSpPr>
              <p:cNvPr id="5" name="Group 12"/>
              <p:cNvGrpSpPr>
                <a:grpSpLocks/>
              </p:cNvGrpSpPr>
              <p:nvPr/>
            </p:nvGrpSpPr>
            <p:grpSpPr bwMode="auto">
              <a:xfrm>
                <a:off x="3985" y="6187"/>
                <a:ext cx="3785" cy="864"/>
                <a:chOff x="3997" y="5169"/>
                <a:chExt cx="3785" cy="864"/>
              </a:xfrm>
            </p:grpSpPr>
            <p:sp>
              <p:nvSpPr>
                <p:cNvPr id="3380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(0, 1)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3380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(1, 1)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3380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(2, 1)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3510" y="2878"/>
              <a:ext cx="1765" cy="1295"/>
              <a:chOff x="1972" y="8931"/>
              <a:chExt cx="4676" cy="3430"/>
            </a:xfrm>
          </p:grpSpPr>
          <p:sp>
            <p:nvSpPr>
              <p:cNvPr id="33809" name="Text Box 17"/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Block (1, 1)</a:t>
                </a:r>
                <a:endParaRPr lang="en-US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8" name="Group 19"/>
                <p:cNvGrpSpPr>
                  <a:grpSpLocks/>
                </p:cNvGrpSpPr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3381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13" name="Line 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1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1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16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17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18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27"/>
                <p:cNvGrpSpPr>
                  <a:grpSpLocks/>
                </p:cNvGrpSpPr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3382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(0, 1)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21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(1, 1)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22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(2, 1)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23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(3, 1)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24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(4, 1)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10" name="Group 33"/>
                <p:cNvGrpSpPr>
                  <a:grpSpLocks/>
                </p:cNvGrpSpPr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33826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(0, 2)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27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(1, 2)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28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(2, 2)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29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(3, 2)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30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(4, 2)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11" name="Group 39"/>
                <p:cNvGrpSpPr>
                  <a:grpSpLocks/>
                </p:cNvGrpSpPr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33832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(0, 0)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33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(1, 0)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34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(2, 0)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35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(3, 0)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836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(4, 0)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33837" name="Line 45"/>
            <p:cNvSpPr>
              <a:spLocks noChangeShapeType="1"/>
            </p:cNvSpPr>
            <p:nvPr/>
          </p:nvSpPr>
          <p:spPr bwMode="auto">
            <a:xfrm flipH="1">
              <a:off x="3510" y="2255"/>
              <a:ext cx="1067" cy="62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46"/>
            <p:cNvSpPr>
              <a:spLocks noChangeShapeType="1"/>
            </p:cNvSpPr>
            <p:nvPr/>
          </p:nvSpPr>
          <p:spPr bwMode="auto">
            <a:xfrm>
              <a:off x="5022" y="2255"/>
              <a:ext cx="243" cy="61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47"/>
            <p:cNvSpPr>
              <a:spLocks noChangeShapeType="1"/>
            </p:cNvSpPr>
            <p:nvPr/>
          </p:nvSpPr>
          <p:spPr bwMode="auto">
            <a:xfrm flipH="1">
              <a:off x="4144" y="2581"/>
              <a:ext cx="411" cy="2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0" name="Line 48"/>
            <p:cNvSpPr>
              <a:spLocks noChangeShapeType="1"/>
            </p:cNvSpPr>
            <p:nvPr/>
          </p:nvSpPr>
          <p:spPr bwMode="auto">
            <a:xfrm>
              <a:off x="5022" y="2581"/>
              <a:ext cx="100" cy="30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41" name="Rectangle 49"/>
              <p:cNvSpPr>
                <a:spLocks noChangeArrowheads="1"/>
              </p:cNvSpPr>
              <p:nvPr/>
            </p:nvSpPr>
            <p:spPr bwMode="auto">
              <a:xfrm>
                <a:off x="9861512" y="5332413"/>
                <a:ext cx="744114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[NVIDIA]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000" dirty="0"/>
              </a:p>
            </p:txBody>
          </p:sp>
        </mc:Choice>
        <mc:Fallback xmlns="">
          <p:sp>
            <p:nvSpPr>
              <p:cNvPr id="33841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61512" y="5332413"/>
                <a:ext cx="744114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6718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Couple of Built-In Variables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[Critical in supporting the SIMD parallel computing paradigm]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Each thread can find out the grid and block dimensions and its block index and thread index</a:t>
            </a:r>
          </a:p>
          <a:p>
            <a:pPr lvl="1"/>
            <a:r>
              <a:rPr lang="en-US" sz="1800" dirty="0"/>
              <a:t>This info used to figure out what work the thread needs to do</a:t>
            </a:r>
          </a:p>
          <a:p>
            <a:endParaRPr lang="en-US" sz="2200" dirty="0"/>
          </a:p>
          <a:p>
            <a:r>
              <a:rPr lang="en-US" sz="2000" dirty="0"/>
              <a:t>Each thread when executing a kernel has access to the following read-only built-in variables</a:t>
            </a:r>
          </a:p>
          <a:p>
            <a:pPr lvl="1"/>
            <a:r>
              <a:rPr lang="en-US" sz="18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threadIdx</a:t>
            </a:r>
            <a:r>
              <a:rPr lang="en-US" sz="1800" dirty="0"/>
              <a:t> (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uint3</a:t>
            </a:r>
            <a:r>
              <a:rPr lang="en-US" sz="1800" dirty="0"/>
              <a:t>) – contains the thread index within a block</a:t>
            </a:r>
          </a:p>
          <a:p>
            <a:pPr lvl="3"/>
            <a:endParaRPr lang="en-US" sz="1200" dirty="0"/>
          </a:p>
          <a:p>
            <a:pPr lvl="1"/>
            <a:r>
              <a:rPr lang="en-US" sz="18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blockDim</a:t>
            </a:r>
            <a:r>
              <a:rPr lang="en-US" sz="1800" dirty="0"/>
              <a:t> (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dim3</a:t>
            </a:r>
            <a:r>
              <a:rPr lang="en-US" sz="1800" dirty="0"/>
              <a:t>) – contains the dimension of the block</a:t>
            </a:r>
          </a:p>
          <a:p>
            <a:pPr lvl="3"/>
            <a:endParaRPr lang="en-US" sz="1200" dirty="0"/>
          </a:p>
          <a:p>
            <a:pPr lvl="1"/>
            <a:r>
              <a:rPr lang="en-US" sz="18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blockIdx</a:t>
            </a:r>
            <a:r>
              <a:rPr lang="en-US" sz="1800" dirty="0"/>
              <a:t> (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uint3</a:t>
            </a:r>
            <a:r>
              <a:rPr lang="en-US" sz="1800" dirty="0"/>
              <a:t>) – contains the block index within the grid</a:t>
            </a:r>
          </a:p>
          <a:p>
            <a:pPr lvl="3"/>
            <a:endParaRPr lang="en-US" sz="1200" dirty="0"/>
          </a:p>
          <a:p>
            <a:pPr lvl="1"/>
            <a:r>
              <a:rPr lang="en-US" sz="18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gridDim</a:t>
            </a:r>
            <a:r>
              <a:rPr lang="en-US" sz="1800" dirty="0"/>
              <a:t> (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dim3</a:t>
            </a:r>
            <a:r>
              <a:rPr lang="en-US" sz="1800" dirty="0"/>
              <a:t>) – contains the dimension of the grid</a:t>
            </a:r>
          </a:p>
          <a:p>
            <a:pPr lvl="3"/>
            <a:endParaRPr lang="en-US" sz="1200" dirty="0"/>
          </a:p>
          <a:p>
            <a:pPr lvl="1"/>
            <a:r>
              <a:rPr lang="en-US" sz="1800" dirty="0"/>
              <a:t>[ </a:t>
            </a:r>
            <a:r>
              <a:rPr lang="en-US" sz="18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warpSize</a:t>
            </a:r>
            <a:r>
              <a:rPr lang="en-US" sz="1800" dirty="0"/>
              <a:t> (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uint</a:t>
            </a:r>
            <a:r>
              <a:rPr lang="en-US" sz="1800" dirty="0"/>
              <a:t>) – provides warp size, we’ll talk about this later… ]</a:t>
            </a:r>
          </a:p>
          <a:p>
            <a:pPr marL="344487" lvl="1" indent="0">
              <a:buNone/>
            </a:pP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037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47</a:t>
            </a:fld>
            <a:endParaRPr lang="en-US" altLang="en-US" dirty="0"/>
          </a:p>
        </p:txBody>
      </p:sp>
      <p:sp>
        <p:nvSpPr>
          <p:cNvPr id="10035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38300"/>
            <a:ext cx="4864100" cy="4838700"/>
          </a:xfrm>
        </p:spPr>
        <p:txBody>
          <a:bodyPr/>
          <a:lstStyle/>
          <a:p>
            <a:pPr marL="849313" lvl="1" indent="-277813">
              <a:lnSpc>
                <a:spcPct val="80000"/>
              </a:lnSpc>
            </a:pPr>
            <a:endParaRPr lang="en-US" sz="1600" dirty="0"/>
          </a:p>
          <a:p>
            <a:pPr marL="849313" lvl="1" indent="-277813">
              <a:lnSpc>
                <a:spcPct val="80000"/>
              </a:lnSpc>
            </a:pPr>
            <a:endParaRPr lang="en-US" sz="1600" dirty="0"/>
          </a:p>
          <a:p>
            <a:pPr marL="849313" lvl="1" indent="-277813">
              <a:lnSpc>
                <a:spcPct val="80000"/>
              </a:lnSpc>
            </a:pPr>
            <a:endParaRPr lang="en-US" sz="1600" dirty="0"/>
          </a:p>
          <a:p>
            <a:pPr marL="849313" lvl="1" indent="-277813">
              <a:lnSpc>
                <a:spcPct val="80000"/>
              </a:lnSpc>
            </a:pPr>
            <a:endParaRPr lang="en-US" sz="1600" dirty="0"/>
          </a:p>
          <a:p>
            <a:pPr marL="398463" indent="-333375">
              <a:lnSpc>
                <a:spcPct val="80000"/>
              </a:lnSpc>
            </a:pPr>
            <a:r>
              <a:rPr lang="en-US" sz="2000" dirty="0"/>
              <a:t>How was the grid defined for this pic? </a:t>
            </a:r>
          </a:p>
          <a:p>
            <a:pPr marL="500063" lvl="1" indent="-333375">
              <a:lnSpc>
                <a:spcPct val="80000"/>
              </a:lnSpc>
            </a:pPr>
            <a:r>
              <a:rPr lang="en-US" sz="1600" dirty="0"/>
              <a:t>I.e., how many blocks in X and Y directions?</a:t>
            </a:r>
          </a:p>
          <a:p>
            <a:pPr marL="500063" lvl="1" indent="-333375">
              <a:lnSpc>
                <a:spcPct val="80000"/>
              </a:lnSpc>
            </a:pPr>
            <a:endParaRPr lang="en-US" sz="1600" dirty="0"/>
          </a:p>
          <a:p>
            <a:pPr marL="500063" lvl="1" indent="-333375">
              <a:lnSpc>
                <a:spcPct val="80000"/>
              </a:lnSpc>
            </a:pPr>
            <a:endParaRPr lang="en-US" sz="1600" dirty="0"/>
          </a:p>
          <a:p>
            <a:pPr marL="500063" lvl="1" indent="-333375">
              <a:lnSpc>
                <a:spcPct val="80000"/>
              </a:lnSpc>
            </a:pPr>
            <a:endParaRPr lang="en-US" sz="1600" dirty="0"/>
          </a:p>
          <a:p>
            <a:pPr marL="398463" indent="-333375">
              <a:lnSpc>
                <a:spcPct val="80000"/>
              </a:lnSpc>
            </a:pPr>
            <a:r>
              <a:rPr lang="en-US" sz="2000" dirty="0"/>
              <a:t>How was a block defined in this pic?</a:t>
            </a:r>
          </a:p>
          <a:p>
            <a:pPr marL="457200" indent="-457200">
              <a:lnSpc>
                <a:spcPct val="80000"/>
              </a:lnSpc>
            </a:pPr>
            <a:endParaRPr lang="en-US" sz="18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477001" y="1219201"/>
            <a:ext cx="4056063" cy="5381625"/>
            <a:chOff x="3034" y="690"/>
            <a:chExt cx="2555" cy="3390"/>
          </a:xfrm>
        </p:grpSpPr>
        <p:sp>
          <p:nvSpPr>
            <p:cNvPr id="1003525" name="AutoShape 5"/>
            <p:cNvSpPr>
              <a:spLocks noChangeAspect="1" noChangeArrowheads="1"/>
            </p:cNvSpPr>
            <p:nvPr/>
          </p:nvSpPr>
          <p:spPr bwMode="auto">
            <a:xfrm>
              <a:off x="3034" y="690"/>
              <a:ext cx="2555" cy="3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526" name="Text Box 6"/>
            <p:cNvSpPr txBox="1">
              <a:spLocks noChangeArrowheads="1"/>
            </p:cNvSpPr>
            <p:nvPr/>
          </p:nvSpPr>
          <p:spPr bwMode="auto">
            <a:xfrm>
              <a:off x="3037" y="693"/>
              <a:ext cx="671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Host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1003527" name="Text Box 7"/>
            <p:cNvSpPr txBox="1">
              <a:spLocks noChangeArrowheads="1"/>
            </p:cNvSpPr>
            <p:nvPr/>
          </p:nvSpPr>
          <p:spPr bwMode="auto">
            <a:xfrm>
              <a:off x="3199" y="1171"/>
              <a:ext cx="432" cy="33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Kernel 1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1003528" name="Text Box 8"/>
            <p:cNvSpPr txBox="1">
              <a:spLocks noChangeArrowheads="1"/>
            </p:cNvSpPr>
            <p:nvPr/>
          </p:nvSpPr>
          <p:spPr bwMode="auto">
            <a:xfrm>
              <a:off x="3185" y="2275"/>
              <a:ext cx="430" cy="334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Kernel 2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1003529" name="Line 9"/>
            <p:cNvSpPr>
              <a:spLocks noChangeShapeType="1"/>
            </p:cNvSpPr>
            <p:nvPr/>
          </p:nvSpPr>
          <p:spPr bwMode="auto">
            <a:xfrm>
              <a:off x="3118" y="1110"/>
              <a:ext cx="1" cy="169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530" name="Text Box 10"/>
            <p:cNvSpPr txBox="1">
              <a:spLocks noChangeArrowheads="1"/>
            </p:cNvSpPr>
            <p:nvPr/>
          </p:nvSpPr>
          <p:spPr bwMode="auto">
            <a:xfrm>
              <a:off x="3827" y="698"/>
              <a:ext cx="1759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Device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927" y="957"/>
              <a:ext cx="1554" cy="1004"/>
              <a:chOff x="3820" y="4577"/>
              <a:chExt cx="4116" cy="2660"/>
            </a:xfrm>
          </p:grpSpPr>
          <p:sp>
            <p:nvSpPr>
              <p:cNvPr id="1003532" name="Text Box 12"/>
              <p:cNvSpPr txBox="1">
                <a:spLocks noChangeArrowheads="1"/>
              </p:cNvSpPr>
              <p:nvPr/>
            </p:nvSpPr>
            <p:spPr bwMode="auto">
              <a:xfrm>
                <a:off x="3820" y="4577"/>
                <a:ext cx="4116" cy="2660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Grid 1</a:t>
                </a:r>
                <a:endParaRPr lang="en-US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" name="Group 13"/>
              <p:cNvGrpSpPr>
                <a:grpSpLocks/>
              </p:cNvGrpSpPr>
              <p:nvPr/>
            </p:nvGrpSpPr>
            <p:grpSpPr bwMode="auto">
              <a:xfrm>
                <a:off x="3985" y="5169"/>
                <a:ext cx="3785" cy="864"/>
                <a:chOff x="3997" y="5169"/>
                <a:chExt cx="3785" cy="864"/>
              </a:xfrm>
            </p:grpSpPr>
            <p:sp>
              <p:nvSpPr>
                <p:cNvPr id="100353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(0, 0)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3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(1, 0)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3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(2, 0)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>
                <a:off x="3985" y="6187"/>
                <a:ext cx="3785" cy="864"/>
                <a:chOff x="3997" y="5169"/>
                <a:chExt cx="3785" cy="864"/>
              </a:xfrm>
            </p:grpSpPr>
            <p:sp>
              <p:nvSpPr>
                <p:cNvPr id="100353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(0, 1)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3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(1, 1)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4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(2, 1)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6" name="Group 21"/>
            <p:cNvGrpSpPr>
              <a:grpSpLocks/>
            </p:cNvGrpSpPr>
            <p:nvPr/>
          </p:nvGrpSpPr>
          <p:grpSpPr bwMode="auto">
            <a:xfrm>
              <a:off x="4051" y="2056"/>
              <a:ext cx="1306" cy="1416"/>
              <a:chOff x="4730" y="7615"/>
              <a:chExt cx="3458" cy="3752"/>
            </a:xfrm>
          </p:grpSpPr>
          <p:sp>
            <p:nvSpPr>
              <p:cNvPr id="1003542" name="Text Box 22"/>
              <p:cNvSpPr txBox="1">
                <a:spLocks noChangeArrowheads="1"/>
              </p:cNvSpPr>
              <p:nvPr/>
            </p:nvSpPr>
            <p:spPr bwMode="auto">
              <a:xfrm>
                <a:off x="4730" y="7615"/>
                <a:ext cx="3458" cy="3752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Grid 2</a:t>
                </a:r>
                <a:endParaRPr lang="en-US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7" name="Group 23"/>
              <p:cNvGrpSpPr>
                <a:grpSpLocks/>
              </p:cNvGrpSpPr>
              <p:nvPr/>
            </p:nvGrpSpPr>
            <p:grpSpPr bwMode="auto">
              <a:xfrm>
                <a:off x="4902" y="8203"/>
                <a:ext cx="3114" cy="892"/>
                <a:chOff x="4391" y="8441"/>
                <a:chExt cx="3114" cy="892"/>
              </a:xfrm>
            </p:grpSpPr>
            <p:sp>
              <p:nvSpPr>
                <p:cNvPr id="100354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45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46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47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  <p:grpSp>
            <p:nvGrpSpPr>
              <p:cNvPr id="8" name="Group 28"/>
              <p:cNvGrpSpPr>
                <a:grpSpLocks/>
              </p:cNvGrpSpPr>
              <p:nvPr/>
            </p:nvGrpSpPr>
            <p:grpSpPr bwMode="auto">
              <a:xfrm>
                <a:off x="4902" y="9253"/>
                <a:ext cx="3114" cy="892"/>
                <a:chOff x="4391" y="8441"/>
                <a:chExt cx="3114" cy="892"/>
              </a:xfrm>
            </p:grpSpPr>
            <p:sp>
              <p:nvSpPr>
                <p:cNvPr id="100354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50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51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52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  <p:grpSp>
            <p:nvGrpSpPr>
              <p:cNvPr id="9" name="Group 33"/>
              <p:cNvGrpSpPr>
                <a:grpSpLocks/>
              </p:cNvGrpSpPr>
              <p:nvPr/>
            </p:nvGrpSpPr>
            <p:grpSpPr bwMode="auto">
              <a:xfrm>
                <a:off x="4902" y="10303"/>
                <a:ext cx="3114" cy="892"/>
                <a:chOff x="4391" y="8441"/>
                <a:chExt cx="3114" cy="892"/>
              </a:xfrm>
            </p:grpSpPr>
            <p:sp>
              <p:nvSpPr>
                <p:cNvPr id="100355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5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56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003557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3414" y="2782"/>
              <a:ext cx="1765" cy="1295"/>
              <a:chOff x="1972" y="8931"/>
              <a:chExt cx="4676" cy="3430"/>
            </a:xfrm>
          </p:grpSpPr>
          <p:sp>
            <p:nvSpPr>
              <p:cNvPr id="1003559" name="Text Box 39"/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Block (1, 1)</a:t>
                </a:r>
                <a:endParaRPr lang="en-US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11" name="Group 40"/>
              <p:cNvGrpSpPr>
                <a:grpSpLocks/>
              </p:cNvGrpSpPr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12" name="Group 41"/>
                <p:cNvGrpSpPr>
                  <a:grpSpLocks/>
                </p:cNvGrpSpPr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1003562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3563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3564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3565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3566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3567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3568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" name="Group 49"/>
                <p:cNvGrpSpPr>
                  <a:grpSpLocks/>
                </p:cNvGrpSpPr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1003570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(0, 1)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71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(1, 1)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72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(2, 1)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73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(3, 1)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74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(4, 1)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14" name="Group 55"/>
                <p:cNvGrpSpPr>
                  <a:grpSpLocks/>
                </p:cNvGrpSpPr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1003576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(0, 2)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77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(1, 2)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78" name="Text Box 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(2, 2)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79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(3, 2)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80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(4, 2)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15" name="Group 61"/>
                <p:cNvGrpSpPr>
                  <a:grpSpLocks/>
                </p:cNvGrpSpPr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1003582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(0, 0)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83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(1, 0)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84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(2, 0)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85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(3, 0)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003586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</a:rPr>
                      <a:t>(4, 0)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003587" name="Line 67"/>
            <p:cNvSpPr>
              <a:spLocks noChangeShapeType="1"/>
            </p:cNvSpPr>
            <p:nvPr/>
          </p:nvSpPr>
          <p:spPr bwMode="auto">
            <a:xfrm>
              <a:off x="3605" y="1277"/>
              <a:ext cx="3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03588" name="Line 68"/>
            <p:cNvSpPr>
              <a:spLocks noChangeShapeType="1"/>
            </p:cNvSpPr>
            <p:nvPr/>
          </p:nvSpPr>
          <p:spPr bwMode="auto">
            <a:xfrm>
              <a:off x="3615" y="2380"/>
              <a:ext cx="43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03589" name="Line 69"/>
            <p:cNvSpPr>
              <a:spLocks noChangeShapeType="1"/>
            </p:cNvSpPr>
            <p:nvPr/>
          </p:nvSpPr>
          <p:spPr bwMode="auto">
            <a:xfrm flipH="1">
              <a:off x="3414" y="1562"/>
              <a:ext cx="1068" cy="1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590" name="Line 70"/>
            <p:cNvSpPr>
              <a:spLocks noChangeShapeType="1"/>
            </p:cNvSpPr>
            <p:nvPr/>
          </p:nvSpPr>
          <p:spPr bwMode="auto">
            <a:xfrm>
              <a:off x="4926" y="1562"/>
              <a:ext cx="243" cy="12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591" name="Line 71"/>
            <p:cNvSpPr>
              <a:spLocks noChangeShapeType="1"/>
            </p:cNvSpPr>
            <p:nvPr/>
          </p:nvSpPr>
          <p:spPr bwMode="auto">
            <a:xfrm flipH="1">
              <a:off x="4048" y="1889"/>
              <a:ext cx="434" cy="8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592" name="Line 72"/>
            <p:cNvSpPr>
              <a:spLocks noChangeShapeType="1"/>
            </p:cNvSpPr>
            <p:nvPr/>
          </p:nvSpPr>
          <p:spPr bwMode="auto">
            <a:xfrm>
              <a:off x="4926" y="1895"/>
              <a:ext cx="100" cy="8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593" name="Line 73"/>
            <p:cNvSpPr>
              <a:spLocks noChangeShapeType="1"/>
            </p:cNvSpPr>
            <p:nvPr/>
          </p:nvSpPr>
          <p:spPr bwMode="auto">
            <a:xfrm flipH="1">
              <a:off x="3420" y="2777"/>
              <a:ext cx="623" cy="1295"/>
            </a:xfrm>
            <a:prstGeom prst="line">
              <a:avLst/>
            </a:prstGeom>
            <a:noFill/>
            <a:ln w="9525">
              <a:solidFill>
                <a:srgbClr val="000000">
                  <a:alpha val="10001"/>
                </a:srgbClr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3594" name="Line 74"/>
            <p:cNvSpPr>
              <a:spLocks noChangeShapeType="1"/>
            </p:cNvSpPr>
            <p:nvPr/>
          </p:nvSpPr>
          <p:spPr bwMode="auto">
            <a:xfrm>
              <a:off x="5026" y="2777"/>
              <a:ext cx="153" cy="1300"/>
            </a:xfrm>
            <a:prstGeom prst="line">
              <a:avLst/>
            </a:prstGeom>
            <a:noFill/>
            <a:ln w="9525">
              <a:solidFill>
                <a:srgbClr val="000000">
                  <a:alpha val="10001"/>
                </a:srgbClr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85177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298659" y="3956288"/>
            <a:ext cx="6477000" cy="5667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Matrix Multiplication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0C-5EC0-4A30-9E3E-F1AD4B17CF03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104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Simple Example: Matrix Multiplication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2200" dirty="0"/>
          </a:p>
          <a:p>
            <a:r>
              <a:rPr lang="en-US" sz="2200" dirty="0"/>
              <a:t>A straightforward matrix multiplication example that illustrates the basic features of memory and thread management in CUDA</a:t>
            </a:r>
          </a:p>
          <a:p>
            <a:pPr lvl="1"/>
            <a:endParaRPr lang="en-US" sz="1800" dirty="0"/>
          </a:p>
          <a:p>
            <a:r>
              <a:rPr lang="en-US" sz="2200" dirty="0"/>
              <a:t>There’s a HW based on this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only global memory (don’t bring shared memory into picture yet)</a:t>
            </a:r>
          </a:p>
          <a:p>
            <a:pPr lvl="1"/>
            <a:r>
              <a:rPr lang="en-US" dirty="0"/>
              <a:t>Matrix will be of small dimension, job can be done using one block of threads</a:t>
            </a:r>
          </a:p>
          <a:p>
            <a:pPr lvl="1"/>
            <a:r>
              <a:rPr lang="en-US" dirty="0"/>
              <a:t>Concentrate on </a:t>
            </a:r>
          </a:p>
          <a:p>
            <a:pPr lvl="2"/>
            <a:r>
              <a:rPr lang="en-US" sz="1700" dirty="0"/>
              <a:t>Thread ID usage</a:t>
            </a:r>
            <a:endParaRPr lang="en-US" sz="2000" dirty="0"/>
          </a:p>
          <a:p>
            <a:pPr lvl="2"/>
            <a:r>
              <a:rPr lang="en-US" sz="1700" dirty="0"/>
              <a:t>Memory data transfer API between host and device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614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long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Goal: Understand how GPUs can be used in Scientific Computing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  <a:p>
            <a:endParaRPr lang="en-US" sz="2000" dirty="0"/>
          </a:p>
          <a:p>
            <a:r>
              <a:rPr lang="en-US" sz="2000" dirty="0"/>
              <a:t>Topics</a:t>
            </a:r>
          </a:p>
          <a:p>
            <a:pPr lvl="1" fontAlgn="t"/>
            <a:r>
              <a:rPr lang="en-US" sz="1800" dirty="0"/>
              <a:t>Hardware considerations</a:t>
            </a:r>
          </a:p>
          <a:p>
            <a:pPr lvl="1" fontAlgn="t"/>
            <a:r>
              <a:rPr lang="en-US" sz="1800" dirty="0"/>
              <a:t>“Hello World” with GPU computing</a:t>
            </a:r>
          </a:p>
          <a:p>
            <a:pPr lvl="1" fontAlgn="t"/>
            <a:r>
              <a:rPr lang="en-US" sz="1800" dirty="0"/>
              <a:t>Execution configuration issues</a:t>
            </a:r>
          </a:p>
          <a:p>
            <a:pPr lvl="1" fontAlgn="t"/>
            <a:r>
              <a:rPr lang="en-US" sz="1800" dirty="0"/>
              <a:t>The memory model in CUDA</a:t>
            </a:r>
          </a:p>
          <a:p>
            <a:pPr lvl="1" fontAlgn="t"/>
            <a:r>
              <a:rPr lang="en-US" sz="1800" dirty="0"/>
              <a:t>Scheduling issues in CUDA</a:t>
            </a:r>
          </a:p>
          <a:p>
            <a:pPr lvl="1" fontAlgn="t"/>
            <a:r>
              <a:rPr lang="en-US" sz="1800" dirty="0"/>
              <a:t>Occupancy and optimization issues</a:t>
            </a:r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434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Prelude: on the Matrix Data Structure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50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133600"/>
            <a:ext cx="8458200" cy="1633538"/>
          </a:xfrm>
        </p:spPr>
        <p:txBody>
          <a:bodyPr/>
          <a:lstStyle/>
          <a:p>
            <a:r>
              <a:rPr lang="en-US" dirty="0"/>
              <a:t>The following data structure will come in handy</a:t>
            </a:r>
          </a:p>
          <a:p>
            <a:pPr lvl="1"/>
            <a:r>
              <a:rPr lang="en-US" dirty="0"/>
              <a:t>Purpose: store matrix-related data</a:t>
            </a:r>
          </a:p>
          <a:p>
            <a:pPr lvl="1"/>
            <a:r>
              <a:rPr lang="en-US" dirty="0"/>
              <a:t>Note that the matrix is stored in </a:t>
            </a:r>
            <a:r>
              <a:rPr lang="en-US" u="sng" dirty="0"/>
              <a:t>row-major</a:t>
            </a:r>
            <a:r>
              <a:rPr lang="en-US" dirty="0"/>
              <a:t> order in a one dimensional array pointed to by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dirty="0"/>
              <a:t>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8400" y="4267201"/>
            <a:ext cx="7162800" cy="2012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1600" b="1" dirty="0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// IMPORTANT - Matrices are stored in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row-major</a:t>
            </a:r>
            <a:r>
              <a:rPr lang="en-US" sz="1600" b="1" dirty="0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order: </a:t>
            </a: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1600" b="1" dirty="0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// M(row, </a:t>
            </a:r>
            <a:r>
              <a:rPr lang="en-US" sz="1600" b="1" dirty="0" err="1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col</a:t>
            </a:r>
            <a:r>
              <a:rPr lang="en-US" sz="1600" b="1" dirty="0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 = </a:t>
            </a:r>
            <a:r>
              <a:rPr lang="en-US" sz="1600" b="1" dirty="0" err="1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M.elements</a:t>
            </a:r>
            <a:r>
              <a:rPr lang="en-US" sz="1600" b="1" dirty="0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[row * </a:t>
            </a:r>
            <a:r>
              <a:rPr lang="en-US" sz="1600" b="1" dirty="0" err="1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M.width</a:t>
            </a:r>
            <a:r>
              <a:rPr lang="en-US" sz="1600" b="1" dirty="0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+ </a:t>
            </a:r>
            <a:r>
              <a:rPr lang="en-US" sz="1600" b="1" dirty="0" err="1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col</a:t>
            </a:r>
            <a:r>
              <a:rPr lang="en-US" sz="1600" b="1" dirty="0">
                <a:solidFill>
                  <a:srgbClr val="008A3E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</a:t>
            </a: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1600" b="1" dirty="0">
                <a:solidFill>
                  <a:srgbClr val="0000CC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16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typedef</a:t>
            </a:r>
            <a:r>
              <a:rPr lang="en-US" sz="16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struct</a:t>
            </a:r>
            <a:r>
              <a:rPr lang="en-US" sz="16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 </a:t>
            </a: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16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width;</a:t>
            </a: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16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height; </a:t>
            </a: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16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float* elements; </a:t>
            </a: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16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 Matrix; </a:t>
            </a:r>
          </a:p>
        </p:txBody>
      </p:sp>
    </p:spTree>
    <p:extLst>
      <p:ext uri="{BB962C8B-B14F-4D97-AF65-F5344CB8AC3E}">
        <p14:creationId xmlns:p14="http://schemas.microsoft.com/office/powerpoint/2010/main" val="140174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Square Matrix Multiplication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91159" y="1100932"/>
            <a:ext cx="5886450" cy="3276600"/>
          </a:xfrm>
        </p:spPr>
        <p:txBody>
          <a:bodyPr/>
          <a:lstStyle/>
          <a:p>
            <a:pPr marL="457200" indent="-457200"/>
            <a:r>
              <a:rPr lang="en-US" sz="2200" dirty="0"/>
              <a:t>Compute P = M * N </a:t>
            </a:r>
          </a:p>
          <a:p>
            <a:pPr marL="806450" lvl="1" indent="-457200"/>
            <a:r>
              <a:rPr lang="en-US" sz="1600" dirty="0"/>
              <a:t>The matrices P, M, N are of size WIDTH x WIDTH</a:t>
            </a:r>
          </a:p>
          <a:p>
            <a:pPr marL="806450" lvl="1" indent="-457200"/>
            <a:r>
              <a:rPr lang="en-US" sz="1600" dirty="0"/>
              <a:t>Assume WIDTH was defined to be 32</a:t>
            </a:r>
            <a:endParaRPr lang="en-US" sz="1800" dirty="0"/>
          </a:p>
          <a:p>
            <a:pPr marL="457200" indent="-457200"/>
            <a:r>
              <a:rPr lang="en-US" sz="2200" dirty="0"/>
              <a:t>Software Design Decisions:</a:t>
            </a:r>
          </a:p>
          <a:p>
            <a:pPr marL="974725" lvl="1" indent="-403225"/>
            <a:r>
              <a:rPr lang="en-US" dirty="0"/>
              <a:t>One </a:t>
            </a:r>
            <a:r>
              <a:rPr lang="en-US" dirty="0">
                <a:solidFill>
                  <a:srgbClr val="C00000"/>
                </a:solidFill>
              </a:rPr>
              <a:t>thread</a:t>
            </a:r>
            <a:r>
              <a:rPr lang="en-US" dirty="0"/>
              <a:t> handles one </a:t>
            </a:r>
            <a:r>
              <a:rPr lang="en-US" dirty="0">
                <a:solidFill>
                  <a:srgbClr val="C00000"/>
                </a:solidFill>
              </a:rPr>
              <a:t>element</a:t>
            </a:r>
            <a:r>
              <a:rPr lang="en-US" dirty="0"/>
              <a:t> of P</a:t>
            </a:r>
          </a:p>
          <a:p>
            <a:pPr marL="974725" lvl="1" indent="-403225"/>
            <a:r>
              <a:rPr lang="en-US" dirty="0">
                <a:solidFill>
                  <a:schemeClr val="accent2"/>
                </a:solidFill>
              </a:rPr>
              <a:t>Each thread will access all the entries in one row of M and one column of N </a:t>
            </a:r>
          </a:p>
          <a:p>
            <a:pPr marL="1270000" lvl="2" indent="-403225"/>
            <a:r>
              <a:rPr lang="en-US" sz="1500" dirty="0">
                <a:solidFill>
                  <a:schemeClr val="accent2"/>
                </a:solidFill>
              </a:rPr>
              <a:t>2*WIDTH</a:t>
            </a:r>
            <a:r>
              <a:rPr lang="en-US" sz="1700" dirty="0">
                <a:solidFill>
                  <a:schemeClr val="accent2"/>
                </a:solidFill>
              </a:rPr>
              <a:t> read accesses to </a:t>
            </a:r>
            <a:r>
              <a:rPr lang="en-US" sz="1700" dirty="0"/>
              <a:t>global memory</a:t>
            </a:r>
          </a:p>
          <a:p>
            <a:pPr marL="1270000" lvl="2" indent="-403225"/>
            <a:r>
              <a:rPr lang="en-US" sz="1700" dirty="0"/>
              <a:t>One write access to global memory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5181600" y="4237038"/>
            <a:ext cx="2468562" cy="24685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200" b="1" dirty="0">
                <a:latin typeface="Arial" pitchFamily="34" charset="0"/>
              </a:rPr>
              <a:t>M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7694613" y="1722438"/>
            <a:ext cx="2468563" cy="24685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200" b="1" dirty="0">
                <a:latin typeface="Arial" pitchFamily="34" charset="0"/>
              </a:rPr>
              <a:t>N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7694613" y="4237038"/>
            <a:ext cx="2468563" cy="2468562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1" dirty="0">
                <a:latin typeface="Arial" pitchFamily="34" charset="0"/>
              </a:rPr>
              <a:t>P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9066213" y="1722438"/>
            <a:ext cx="53975" cy="2468562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62472" name="Line 8"/>
          <p:cNvSpPr>
            <a:spLocks noChangeShapeType="1"/>
          </p:cNvSpPr>
          <p:nvPr/>
        </p:nvSpPr>
        <p:spPr bwMode="auto">
          <a:xfrm>
            <a:off x="9121776" y="4191000"/>
            <a:ext cx="1587" cy="141763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3" name="Line 9"/>
          <p:cNvSpPr>
            <a:spLocks noChangeShapeType="1"/>
          </p:cNvSpPr>
          <p:nvPr/>
        </p:nvSpPr>
        <p:spPr bwMode="auto">
          <a:xfrm>
            <a:off x="9066212" y="4160839"/>
            <a:ext cx="0" cy="141763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 flipH="1" flipV="1">
            <a:off x="7694613" y="6556375"/>
            <a:ext cx="2468563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5181600" y="5608638"/>
            <a:ext cx="2468562" cy="55562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62476" name="Text Box 12"/>
          <p:cNvSpPr txBox="1">
            <a:spLocks noChangeArrowheads="1"/>
          </p:cNvSpPr>
          <p:nvPr/>
        </p:nvSpPr>
        <p:spPr bwMode="auto">
          <a:xfrm>
            <a:off x="9066213" y="5608639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en-US" sz="1200"/>
          </a:p>
          <a:p>
            <a:endParaRPr lang="en-US" sz="1200"/>
          </a:p>
          <a:p>
            <a:endParaRPr lang="en-US">
              <a:latin typeface="Arial" pitchFamily="34" charset="0"/>
            </a:endParaRPr>
          </a:p>
        </p:txBody>
      </p:sp>
      <p:sp>
        <p:nvSpPr>
          <p:cNvPr id="62477" name="Line 13"/>
          <p:cNvSpPr>
            <a:spLocks noChangeShapeType="1"/>
          </p:cNvSpPr>
          <p:nvPr/>
        </p:nvSpPr>
        <p:spPr bwMode="auto">
          <a:xfrm>
            <a:off x="7639051" y="5608638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>
            <a:off x="7639051" y="5662613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rot="-10800000">
            <a:off x="10012363" y="1719263"/>
            <a:ext cx="4763" cy="24685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480" name="Line 16"/>
          <p:cNvSpPr>
            <a:spLocks noChangeShapeType="1"/>
          </p:cNvSpPr>
          <p:nvPr/>
        </p:nvSpPr>
        <p:spPr bwMode="auto">
          <a:xfrm rot="-10800000">
            <a:off x="10012363" y="4237038"/>
            <a:ext cx="4763" cy="24685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auto">
          <a:xfrm flipH="1" flipV="1">
            <a:off x="5181600" y="6556375"/>
            <a:ext cx="2468562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 rot="-5400000">
            <a:off x="9712285" y="2880326"/>
            <a:ext cx="33663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b="1" dirty="0"/>
              <a:t>WIDTH</a:t>
            </a:r>
          </a:p>
        </p:txBody>
      </p:sp>
      <p:sp>
        <p:nvSpPr>
          <p:cNvPr id="62483" name="Text Box 19"/>
          <p:cNvSpPr txBox="1">
            <a:spLocks noChangeArrowheads="1"/>
          </p:cNvSpPr>
          <p:nvPr/>
        </p:nvSpPr>
        <p:spPr bwMode="auto">
          <a:xfrm rot="-5400000">
            <a:off x="9712285" y="5394926"/>
            <a:ext cx="33663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b="1" dirty="0"/>
              <a:t>WIDTH</a:t>
            </a:r>
          </a:p>
        </p:txBody>
      </p:sp>
      <p:sp>
        <p:nvSpPr>
          <p:cNvPr id="62484" name="Text Box 20"/>
          <p:cNvSpPr txBox="1">
            <a:spLocks noChangeArrowheads="1"/>
          </p:cNvSpPr>
          <p:nvPr/>
        </p:nvSpPr>
        <p:spPr bwMode="auto">
          <a:xfrm>
            <a:off x="6237247" y="6367464"/>
            <a:ext cx="33663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b="1" dirty="0"/>
              <a:t>WIDTH</a:t>
            </a:r>
          </a:p>
        </p:txBody>
      </p:sp>
      <p:sp>
        <p:nvSpPr>
          <p:cNvPr id="62485" name="Text Box 21"/>
          <p:cNvSpPr txBox="1">
            <a:spLocks noChangeArrowheads="1"/>
          </p:cNvSpPr>
          <p:nvPr/>
        </p:nvSpPr>
        <p:spPr bwMode="auto">
          <a:xfrm>
            <a:off x="8694697" y="6365876"/>
            <a:ext cx="33663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b="1" dirty="0"/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198367739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0" tIns="0" rIns="0" bIns="0" rtlCol="0" anchor="ctr">
            <a:spAutoFit/>
          </a:bodyPr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/>
              <a:t>Multiply Using One Thread Block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018-5697-4C52-ADE9-4C1ED354D3F1}" type="slidenum">
              <a:rPr lang="en-US" altLang="en-US" smtClean="0"/>
              <a:pPr/>
              <a:t>52</a:t>
            </a:fld>
            <a:endParaRPr lang="en-US" alt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9149" y="1322388"/>
            <a:ext cx="47244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800" dirty="0"/>
              <a:t>One Block of threads computes matrix P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Each thread computes </a:t>
            </a:r>
            <a:r>
              <a:rPr lang="en-GB" sz="1600" u="sng" dirty="0">
                <a:solidFill>
                  <a:srgbClr val="C00000"/>
                </a:solidFill>
              </a:rPr>
              <a:t>one</a:t>
            </a:r>
            <a:r>
              <a:rPr lang="en-GB" sz="1600" dirty="0"/>
              <a:t> element of P</a:t>
            </a:r>
          </a:p>
          <a:p>
            <a:pPr lvl="1">
              <a:lnSpc>
                <a:spcPct val="90000"/>
              </a:lnSpc>
            </a:pPr>
            <a:endParaRPr lang="en-GB" sz="1600" dirty="0"/>
          </a:p>
          <a:p>
            <a:pPr lvl="1">
              <a:lnSpc>
                <a:spcPct val="90000"/>
              </a:lnSpc>
            </a:pPr>
            <a:endParaRPr lang="en-GB" sz="1600" dirty="0"/>
          </a:p>
          <a:p>
            <a:pPr lvl="1">
              <a:lnSpc>
                <a:spcPct val="90000"/>
              </a:lnSpc>
            </a:pPr>
            <a:endParaRPr lang="en-GB" sz="1600" dirty="0"/>
          </a:p>
          <a:p>
            <a:pPr>
              <a:lnSpc>
                <a:spcPct val="90000"/>
              </a:lnSpc>
            </a:pPr>
            <a:r>
              <a:rPr lang="en-GB" sz="1800" dirty="0"/>
              <a:t>Each thread does a dot product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Loads a row of matrix M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Loads a column of matrix N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Perform one multiply and addition for each pair of M and N elements</a:t>
            </a:r>
          </a:p>
          <a:p>
            <a:pPr lvl="1">
              <a:lnSpc>
                <a:spcPct val="90000"/>
              </a:lnSpc>
            </a:pPr>
            <a:r>
              <a:rPr lang="en-GB" sz="1600" dirty="0">
                <a:solidFill>
                  <a:srgbClr val="C00000"/>
                </a:solidFill>
              </a:rPr>
              <a:t>Compute to off-chip memory access ratio close to 1:1</a:t>
            </a:r>
          </a:p>
          <a:p>
            <a:pPr lvl="2">
              <a:lnSpc>
                <a:spcPct val="90000"/>
              </a:lnSpc>
            </a:pPr>
            <a:r>
              <a:rPr lang="en-GB" sz="1500" dirty="0"/>
              <a:t>Not that good…</a:t>
            </a:r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r>
              <a:rPr lang="en-GB" sz="1800" dirty="0"/>
              <a:t>Size of matrix limited by the number of threads allowed in a thread block</a:t>
            </a:r>
            <a:endParaRPr lang="en-US" sz="1800" dirty="0"/>
          </a:p>
        </p:txBody>
      </p:sp>
      <p:sp>
        <p:nvSpPr>
          <p:cNvPr id="68612" name="AutoShape 4"/>
          <p:cNvSpPr>
            <a:spLocks noChangeArrowheads="1"/>
          </p:cNvSpPr>
          <p:nvPr/>
        </p:nvSpPr>
        <p:spPr bwMode="auto">
          <a:xfrm>
            <a:off x="6700838" y="1420814"/>
            <a:ext cx="1897062" cy="2052637"/>
          </a:xfrm>
          <a:prstGeom prst="roundRect">
            <a:avLst>
              <a:gd name="adj" fmla="val 83"/>
            </a:avLst>
          </a:prstGeom>
          <a:solidFill>
            <a:srgbClr val="33A3A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/>
              <a:t> </a:t>
            </a:r>
            <a:r>
              <a:rPr lang="en-GB" sz="1000" b="1"/>
              <a:t>Grid 1</a:t>
            </a:r>
          </a:p>
        </p:txBody>
      </p:sp>
      <p:sp>
        <p:nvSpPr>
          <p:cNvPr id="68613" name="AutoShape 5"/>
          <p:cNvSpPr>
            <a:spLocks noChangeArrowheads="1"/>
          </p:cNvSpPr>
          <p:nvPr/>
        </p:nvSpPr>
        <p:spPr bwMode="auto">
          <a:xfrm>
            <a:off x="6859588" y="1624013"/>
            <a:ext cx="1587500" cy="1655762"/>
          </a:xfrm>
          <a:prstGeom prst="roundRect">
            <a:avLst>
              <a:gd name="adj" fmla="val 97"/>
            </a:avLst>
          </a:prstGeom>
          <a:solidFill>
            <a:srgbClr val="23FF23">
              <a:alpha val="54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b="1"/>
              <a:t>Block 1</a:t>
            </a:r>
          </a:p>
        </p:txBody>
      </p:sp>
      <p:sp>
        <p:nvSpPr>
          <p:cNvPr id="68614" name="AutoShape 6"/>
          <p:cNvSpPr>
            <a:spLocks noChangeArrowheads="1"/>
          </p:cNvSpPr>
          <p:nvPr/>
        </p:nvSpPr>
        <p:spPr bwMode="auto">
          <a:xfrm>
            <a:off x="684688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AutoShape 7"/>
          <p:cNvSpPr>
            <a:spLocks noChangeArrowheads="1"/>
          </p:cNvSpPr>
          <p:nvPr/>
        </p:nvSpPr>
        <p:spPr bwMode="auto">
          <a:xfrm>
            <a:off x="722947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AutoShape 8"/>
          <p:cNvSpPr>
            <a:spLocks noChangeArrowheads="1"/>
          </p:cNvSpPr>
          <p:nvPr/>
        </p:nvSpPr>
        <p:spPr bwMode="auto">
          <a:xfrm>
            <a:off x="761047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AutoShape 9"/>
          <p:cNvSpPr>
            <a:spLocks noChangeArrowheads="1"/>
          </p:cNvSpPr>
          <p:nvPr/>
        </p:nvSpPr>
        <p:spPr bwMode="auto">
          <a:xfrm>
            <a:off x="799147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AutoShape 10"/>
          <p:cNvSpPr>
            <a:spLocks noChangeArrowheads="1"/>
          </p:cNvSpPr>
          <p:nvPr/>
        </p:nvSpPr>
        <p:spPr bwMode="auto">
          <a:xfrm>
            <a:off x="684688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AutoShape 11"/>
          <p:cNvSpPr>
            <a:spLocks noChangeArrowheads="1"/>
          </p:cNvSpPr>
          <p:nvPr/>
        </p:nvSpPr>
        <p:spPr bwMode="auto">
          <a:xfrm>
            <a:off x="722947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AutoShape 12"/>
          <p:cNvSpPr>
            <a:spLocks noChangeArrowheads="1"/>
          </p:cNvSpPr>
          <p:nvPr/>
        </p:nvSpPr>
        <p:spPr bwMode="auto">
          <a:xfrm>
            <a:off x="761047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AutoShape 13"/>
          <p:cNvSpPr>
            <a:spLocks noChangeArrowheads="1"/>
          </p:cNvSpPr>
          <p:nvPr/>
        </p:nvSpPr>
        <p:spPr bwMode="auto">
          <a:xfrm>
            <a:off x="799147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862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6888" y="4391025"/>
            <a:ext cx="387350" cy="387350"/>
          </a:xfrm>
          <a:prstGeom prst="rect">
            <a:avLst/>
          </a:prstGeom>
          <a:noFill/>
          <a:effectLst/>
        </p:spPr>
      </p:pic>
      <p:pic>
        <p:nvPicPr>
          <p:cNvPr id="68623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9475" y="4391025"/>
            <a:ext cx="387350" cy="387350"/>
          </a:xfrm>
          <a:prstGeom prst="rect">
            <a:avLst/>
          </a:prstGeom>
          <a:noFill/>
          <a:effectLst/>
        </p:spPr>
      </p:pic>
      <p:pic>
        <p:nvPicPr>
          <p:cNvPr id="68624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0475" y="4391025"/>
            <a:ext cx="387350" cy="387350"/>
          </a:xfrm>
          <a:prstGeom prst="rect">
            <a:avLst/>
          </a:prstGeom>
          <a:noFill/>
          <a:effectLst/>
        </p:spPr>
      </p:pic>
      <p:pic>
        <p:nvPicPr>
          <p:cNvPr id="68625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1475" y="4391025"/>
            <a:ext cx="387350" cy="387350"/>
          </a:xfrm>
          <a:prstGeom prst="rect">
            <a:avLst/>
          </a:prstGeom>
          <a:noFill/>
          <a:effectLst/>
        </p:spPr>
      </p:pic>
      <p:sp>
        <p:nvSpPr>
          <p:cNvPr id="68626" name="AutoShape 18"/>
          <p:cNvSpPr>
            <a:spLocks noChangeArrowheads="1"/>
          </p:cNvSpPr>
          <p:nvPr/>
        </p:nvSpPr>
        <p:spPr bwMode="auto">
          <a:xfrm>
            <a:off x="684688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27" name="AutoShape 19"/>
          <p:cNvSpPr>
            <a:spLocks noChangeArrowheads="1"/>
          </p:cNvSpPr>
          <p:nvPr/>
        </p:nvSpPr>
        <p:spPr bwMode="auto">
          <a:xfrm>
            <a:off x="722947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28" name="AutoShape 20"/>
          <p:cNvSpPr>
            <a:spLocks noChangeArrowheads="1"/>
          </p:cNvSpPr>
          <p:nvPr/>
        </p:nvSpPr>
        <p:spPr bwMode="auto">
          <a:xfrm>
            <a:off x="761047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29" name="AutoShape 21"/>
          <p:cNvSpPr>
            <a:spLocks noChangeArrowheads="1"/>
          </p:cNvSpPr>
          <p:nvPr/>
        </p:nvSpPr>
        <p:spPr bwMode="auto">
          <a:xfrm>
            <a:off x="799147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30" name="AutoShape 22"/>
          <p:cNvSpPr>
            <a:spLocks noChangeArrowheads="1"/>
          </p:cNvSpPr>
          <p:nvPr/>
        </p:nvSpPr>
        <p:spPr bwMode="auto">
          <a:xfrm>
            <a:off x="8880475" y="16510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31" name="AutoShape 23"/>
          <p:cNvSpPr>
            <a:spLocks noChangeArrowheads="1"/>
          </p:cNvSpPr>
          <p:nvPr/>
        </p:nvSpPr>
        <p:spPr bwMode="auto">
          <a:xfrm>
            <a:off x="9263063" y="1652588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8632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44063" y="1651000"/>
            <a:ext cx="387350" cy="387350"/>
          </a:xfrm>
          <a:prstGeom prst="rect">
            <a:avLst/>
          </a:prstGeom>
          <a:noFill/>
          <a:effectLst/>
        </p:spPr>
      </p:pic>
      <p:sp>
        <p:nvSpPr>
          <p:cNvPr id="68633" name="AutoShape 25"/>
          <p:cNvSpPr>
            <a:spLocks noChangeArrowheads="1"/>
          </p:cNvSpPr>
          <p:nvPr/>
        </p:nvSpPr>
        <p:spPr bwMode="auto">
          <a:xfrm>
            <a:off x="10025063" y="1652588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34" name="AutoShape 26"/>
          <p:cNvSpPr>
            <a:spLocks noChangeArrowheads="1"/>
          </p:cNvSpPr>
          <p:nvPr/>
        </p:nvSpPr>
        <p:spPr bwMode="auto">
          <a:xfrm>
            <a:off x="8880475" y="20177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35" name="AutoShape 27"/>
          <p:cNvSpPr>
            <a:spLocks noChangeArrowheads="1"/>
          </p:cNvSpPr>
          <p:nvPr/>
        </p:nvSpPr>
        <p:spPr bwMode="auto">
          <a:xfrm>
            <a:off x="9263063" y="2019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8636" name="Picture 2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44063" y="2017713"/>
            <a:ext cx="387350" cy="387350"/>
          </a:xfrm>
          <a:prstGeom prst="rect">
            <a:avLst/>
          </a:prstGeom>
          <a:noFill/>
          <a:effectLst/>
        </p:spPr>
      </p:pic>
      <p:sp>
        <p:nvSpPr>
          <p:cNvPr id="68637" name="AutoShape 29"/>
          <p:cNvSpPr>
            <a:spLocks noChangeArrowheads="1"/>
          </p:cNvSpPr>
          <p:nvPr/>
        </p:nvSpPr>
        <p:spPr bwMode="auto">
          <a:xfrm>
            <a:off x="10025063" y="2019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38" name="AutoShape 30"/>
          <p:cNvSpPr>
            <a:spLocks noChangeArrowheads="1"/>
          </p:cNvSpPr>
          <p:nvPr/>
        </p:nvSpPr>
        <p:spPr bwMode="auto">
          <a:xfrm>
            <a:off x="8880475" y="23987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39" name="AutoShape 31"/>
          <p:cNvSpPr>
            <a:spLocks noChangeArrowheads="1"/>
          </p:cNvSpPr>
          <p:nvPr/>
        </p:nvSpPr>
        <p:spPr bwMode="auto">
          <a:xfrm>
            <a:off x="9263063" y="2400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8640" name="Picture 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44063" y="2398713"/>
            <a:ext cx="387350" cy="387350"/>
          </a:xfrm>
          <a:prstGeom prst="rect">
            <a:avLst/>
          </a:prstGeom>
          <a:noFill/>
          <a:effectLst/>
        </p:spPr>
      </p:pic>
      <p:sp>
        <p:nvSpPr>
          <p:cNvPr id="68641" name="AutoShape 33"/>
          <p:cNvSpPr>
            <a:spLocks noChangeArrowheads="1"/>
          </p:cNvSpPr>
          <p:nvPr/>
        </p:nvSpPr>
        <p:spPr bwMode="auto">
          <a:xfrm>
            <a:off x="10025063" y="2400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42" name="AutoShape 34"/>
          <p:cNvSpPr>
            <a:spLocks noChangeArrowheads="1"/>
          </p:cNvSpPr>
          <p:nvPr/>
        </p:nvSpPr>
        <p:spPr bwMode="auto">
          <a:xfrm>
            <a:off x="8880475" y="2781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43" name="AutoShape 35"/>
          <p:cNvSpPr>
            <a:spLocks noChangeArrowheads="1"/>
          </p:cNvSpPr>
          <p:nvPr/>
        </p:nvSpPr>
        <p:spPr bwMode="auto">
          <a:xfrm>
            <a:off x="9263063" y="2781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8644" name="Picture 3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644063" y="2781300"/>
            <a:ext cx="387350" cy="387350"/>
          </a:xfrm>
          <a:prstGeom prst="rect">
            <a:avLst/>
          </a:prstGeom>
          <a:noFill/>
          <a:effectLst/>
        </p:spPr>
      </p:pic>
      <p:sp>
        <p:nvSpPr>
          <p:cNvPr id="68645" name="AutoShape 37"/>
          <p:cNvSpPr>
            <a:spLocks noChangeArrowheads="1"/>
          </p:cNvSpPr>
          <p:nvPr/>
        </p:nvSpPr>
        <p:spPr bwMode="auto">
          <a:xfrm>
            <a:off x="10025063" y="2781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46" name="AutoShape 38"/>
          <p:cNvSpPr>
            <a:spLocks noChangeArrowheads="1"/>
          </p:cNvSpPr>
          <p:nvPr/>
        </p:nvSpPr>
        <p:spPr bwMode="auto">
          <a:xfrm>
            <a:off x="885983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47" name="AutoShape 39"/>
          <p:cNvSpPr>
            <a:spLocks noChangeArrowheads="1"/>
          </p:cNvSpPr>
          <p:nvPr/>
        </p:nvSpPr>
        <p:spPr bwMode="auto">
          <a:xfrm>
            <a:off x="924083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48" name="AutoShape 40"/>
          <p:cNvSpPr>
            <a:spLocks noChangeArrowheads="1"/>
          </p:cNvSpPr>
          <p:nvPr/>
        </p:nvSpPr>
        <p:spPr bwMode="auto">
          <a:xfrm>
            <a:off x="962183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49" name="AutoShape 41"/>
          <p:cNvSpPr>
            <a:spLocks noChangeArrowheads="1"/>
          </p:cNvSpPr>
          <p:nvPr/>
        </p:nvSpPr>
        <p:spPr bwMode="auto">
          <a:xfrm>
            <a:off x="1000442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50" name="AutoShape 42"/>
          <p:cNvSpPr>
            <a:spLocks noChangeArrowheads="1"/>
          </p:cNvSpPr>
          <p:nvPr/>
        </p:nvSpPr>
        <p:spPr bwMode="auto">
          <a:xfrm>
            <a:off x="885983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51" name="AutoShape 43"/>
          <p:cNvSpPr>
            <a:spLocks noChangeArrowheads="1"/>
          </p:cNvSpPr>
          <p:nvPr/>
        </p:nvSpPr>
        <p:spPr bwMode="auto">
          <a:xfrm>
            <a:off x="924083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52" name="AutoShape 44"/>
          <p:cNvSpPr>
            <a:spLocks noChangeArrowheads="1"/>
          </p:cNvSpPr>
          <p:nvPr/>
        </p:nvSpPr>
        <p:spPr bwMode="auto">
          <a:xfrm>
            <a:off x="962183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53" name="AutoShape 45"/>
          <p:cNvSpPr>
            <a:spLocks noChangeArrowheads="1"/>
          </p:cNvSpPr>
          <p:nvPr/>
        </p:nvSpPr>
        <p:spPr bwMode="auto">
          <a:xfrm>
            <a:off x="1000442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54" name="AutoShape 46"/>
          <p:cNvSpPr>
            <a:spLocks noChangeArrowheads="1"/>
          </p:cNvSpPr>
          <p:nvPr/>
        </p:nvSpPr>
        <p:spPr bwMode="auto">
          <a:xfrm>
            <a:off x="8859838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55" name="AutoShape 47"/>
          <p:cNvSpPr>
            <a:spLocks noChangeArrowheads="1"/>
          </p:cNvSpPr>
          <p:nvPr/>
        </p:nvSpPr>
        <p:spPr bwMode="auto">
          <a:xfrm>
            <a:off x="9240838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56" name="AutoShape 48"/>
          <p:cNvSpPr>
            <a:spLocks noChangeArrowheads="1"/>
          </p:cNvSpPr>
          <p:nvPr/>
        </p:nvSpPr>
        <p:spPr bwMode="auto">
          <a:xfrm>
            <a:off x="9621838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FF663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/>
              <a:t>48</a:t>
            </a:r>
          </a:p>
        </p:txBody>
      </p:sp>
      <p:sp>
        <p:nvSpPr>
          <p:cNvPr id="68657" name="AutoShape 49"/>
          <p:cNvSpPr>
            <a:spLocks noChangeArrowheads="1"/>
          </p:cNvSpPr>
          <p:nvPr/>
        </p:nvSpPr>
        <p:spPr bwMode="auto">
          <a:xfrm>
            <a:off x="10004425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58" name="AutoShape 50"/>
          <p:cNvSpPr>
            <a:spLocks noChangeArrowheads="1"/>
          </p:cNvSpPr>
          <p:nvPr/>
        </p:nvSpPr>
        <p:spPr bwMode="auto">
          <a:xfrm>
            <a:off x="885983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59" name="AutoShape 51"/>
          <p:cNvSpPr>
            <a:spLocks noChangeArrowheads="1"/>
          </p:cNvSpPr>
          <p:nvPr/>
        </p:nvSpPr>
        <p:spPr bwMode="auto">
          <a:xfrm>
            <a:off x="924083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0" name="AutoShape 52"/>
          <p:cNvSpPr>
            <a:spLocks noChangeArrowheads="1"/>
          </p:cNvSpPr>
          <p:nvPr/>
        </p:nvSpPr>
        <p:spPr bwMode="auto">
          <a:xfrm>
            <a:off x="962183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1" name="AutoShape 53"/>
          <p:cNvSpPr>
            <a:spLocks noChangeArrowheads="1"/>
          </p:cNvSpPr>
          <p:nvPr/>
        </p:nvSpPr>
        <p:spPr bwMode="auto">
          <a:xfrm>
            <a:off x="1000442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2" name="AutoShape 54"/>
          <p:cNvSpPr>
            <a:spLocks noChangeArrowheads="1"/>
          </p:cNvSpPr>
          <p:nvPr/>
        </p:nvSpPr>
        <p:spPr bwMode="auto">
          <a:xfrm>
            <a:off x="7016751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3" name="AutoShape 55"/>
          <p:cNvSpPr>
            <a:spLocks noChangeArrowheads="1"/>
          </p:cNvSpPr>
          <p:nvPr/>
        </p:nvSpPr>
        <p:spPr bwMode="auto">
          <a:xfrm>
            <a:off x="7356476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4" name="AutoShape 56"/>
          <p:cNvSpPr>
            <a:spLocks noChangeArrowheads="1"/>
          </p:cNvSpPr>
          <p:nvPr/>
        </p:nvSpPr>
        <p:spPr bwMode="auto">
          <a:xfrm>
            <a:off x="7715251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5" name="AutoShape 57"/>
          <p:cNvSpPr>
            <a:spLocks noChangeArrowheads="1"/>
          </p:cNvSpPr>
          <p:nvPr/>
        </p:nvSpPr>
        <p:spPr bwMode="auto">
          <a:xfrm>
            <a:off x="8054976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6" name="AutoShape 58"/>
          <p:cNvSpPr>
            <a:spLocks noChangeArrowheads="1"/>
          </p:cNvSpPr>
          <p:nvPr/>
        </p:nvSpPr>
        <p:spPr bwMode="auto">
          <a:xfrm>
            <a:off x="7016751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7" name="AutoShape 59"/>
          <p:cNvSpPr>
            <a:spLocks noChangeArrowheads="1"/>
          </p:cNvSpPr>
          <p:nvPr/>
        </p:nvSpPr>
        <p:spPr bwMode="auto">
          <a:xfrm>
            <a:off x="7356476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8" name="AutoShape 60"/>
          <p:cNvSpPr>
            <a:spLocks noChangeArrowheads="1"/>
          </p:cNvSpPr>
          <p:nvPr/>
        </p:nvSpPr>
        <p:spPr bwMode="auto">
          <a:xfrm>
            <a:off x="7715251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69" name="AutoShape 61"/>
          <p:cNvSpPr>
            <a:spLocks noChangeArrowheads="1"/>
          </p:cNvSpPr>
          <p:nvPr/>
        </p:nvSpPr>
        <p:spPr bwMode="auto">
          <a:xfrm>
            <a:off x="8054976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70" name="AutoShape 62"/>
          <p:cNvSpPr>
            <a:spLocks noChangeArrowheads="1"/>
          </p:cNvSpPr>
          <p:nvPr/>
        </p:nvSpPr>
        <p:spPr bwMode="auto">
          <a:xfrm>
            <a:off x="7016751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71" name="AutoShape 63"/>
          <p:cNvSpPr>
            <a:spLocks noChangeArrowheads="1"/>
          </p:cNvSpPr>
          <p:nvPr/>
        </p:nvSpPr>
        <p:spPr bwMode="auto">
          <a:xfrm>
            <a:off x="7356476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72" name="AutoShape 64"/>
          <p:cNvSpPr>
            <a:spLocks noChangeArrowheads="1"/>
          </p:cNvSpPr>
          <p:nvPr/>
        </p:nvSpPr>
        <p:spPr bwMode="auto">
          <a:xfrm>
            <a:off x="7715251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663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600" b="1"/>
              <a:t>Thread</a:t>
            </a:r>
          </a:p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600" b="1"/>
              <a:t>(2, 2)</a:t>
            </a:r>
          </a:p>
        </p:txBody>
      </p:sp>
      <p:sp>
        <p:nvSpPr>
          <p:cNvPr id="68673" name="AutoShape 65"/>
          <p:cNvSpPr>
            <a:spLocks noChangeArrowheads="1"/>
          </p:cNvSpPr>
          <p:nvPr/>
        </p:nvSpPr>
        <p:spPr bwMode="auto">
          <a:xfrm>
            <a:off x="8054976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74" name="AutoShape 66"/>
          <p:cNvSpPr>
            <a:spLocks noChangeArrowheads="1"/>
          </p:cNvSpPr>
          <p:nvPr/>
        </p:nvSpPr>
        <p:spPr bwMode="auto">
          <a:xfrm>
            <a:off x="7016751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75" name="AutoShape 67"/>
          <p:cNvSpPr>
            <a:spLocks noChangeArrowheads="1"/>
          </p:cNvSpPr>
          <p:nvPr/>
        </p:nvSpPr>
        <p:spPr bwMode="auto">
          <a:xfrm>
            <a:off x="7356476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76" name="AutoShape 68"/>
          <p:cNvSpPr>
            <a:spLocks noChangeArrowheads="1"/>
          </p:cNvSpPr>
          <p:nvPr/>
        </p:nvSpPr>
        <p:spPr bwMode="auto">
          <a:xfrm>
            <a:off x="7715251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77" name="AutoShape 69"/>
          <p:cNvSpPr>
            <a:spLocks noChangeArrowheads="1"/>
          </p:cNvSpPr>
          <p:nvPr/>
        </p:nvSpPr>
        <p:spPr bwMode="auto">
          <a:xfrm>
            <a:off x="8054976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78" name="Line 70"/>
          <p:cNvSpPr>
            <a:spLocks noChangeShapeType="1"/>
          </p:cNvSpPr>
          <p:nvPr/>
        </p:nvSpPr>
        <p:spPr bwMode="auto">
          <a:xfrm>
            <a:off x="7735889" y="2765426"/>
            <a:ext cx="1919287" cy="2005013"/>
          </a:xfrm>
          <a:prstGeom prst="line">
            <a:avLst/>
          </a:prstGeom>
          <a:noFill/>
          <a:ln w="18360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79" name="Line 71"/>
          <p:cNvSpPr>
            <a:spLocks noChangeShapeType="1"/>
          </p:cNvSpPr>
          <p:nvPr/>
        </p:nvSpPr>
        <p:spPr bwMode="auto">
          <a:xfrm>
            <a:off x="7967664" y="2489201"/>
            <a:ext cx="2035175" cy="1922463"/>
          </a:xfrm>
          <a:prstGeom prst="line">
            <a:avLst/>
          </a:prstGeom>
          <a:noFill/>
          <a:ln w="18360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80" name="Line 72"/>
          <p:cNvSpPr>
            <a:spLocks noChangeShapeType="1"/>
          </p:cNvSpPr>
          <p:nvPr/>
        </p:nvSpPr>
        <p:spPr bwMode="auto">
          <a:xfrm>
            <a:off x="6916739" y="5430839"/>
            <a:ext cx="14065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81" name="Text Box 73"/>
          <p:cNvSpPr txBox="1">
            <a:spLocks noChangeArrowheads="1"/>
          </p:cNvSpPr>
          <p:nvPr/>
        </p:nvSpPr>
        <p:spPr bwMode="auto">
          <a:xfrm>
            <a:off x="7161214" y="5489575"/>
            <a:ext cx="1055687" cy="1846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200" b="1" dirty="0"/>
              <a:t>width</a:t>
            </a:r>
          </a:p>
        </p:txBody>
      </p:sp>
      <p:sp>
        <p:nvSpPr>
          <p:cNvPr id="68682" name="Text Box 74"/>
          <p:cNvSpPr txBox="1">
            <a:spLocks noChangeArrowheads="1"/>
          </p:cNvSpPr>
          <p:nvPr/>
        </p:nvSpPr>
        <p:spPr bwMode="auto">
          <a:xfrm>
            <a:off x="6553200" y="4953000"/>
            <a:ext cx="368300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/>
              <a:t>M</a:t>
            </a:r>
          </a:p>
        </p:txBody>
      </p:sp>
      <p:sp>
        <p:nvSpPr>
          <p:cNvPr id="68683" name="Text Box 75"/>
          <p:cNvSpPr txBox="1">
            <a:spLocks noChangeArrowheads="1"/>
          </p:cNvSpPr>
          <p:nvPr/>
        </p:nvSpPr>
        <p:spPr bwMode="auto">
          <a:xfrm>
            <a:off x="10210801" y="5257800"/>
            <a:ext cx="207963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/>
              <a:t>P</a:t>
            </a:r>
          </a:p>
        </p:txBody>
      </p:sp>
      <p:sp>
        <p:nvSpPr>
          <p:cNvPr id="68684" name="Text Box 76"/>
          <p:cNvSpPr txBox="1">
            <a:spLocks noChangeArrowheads="1"/>
          </p:cNvSpPr>
          <p:nvPr/>
        </p:nvSpPr>
        <p:spPr bwMode="auto">
          <a:xfrm>
            <a:off x="9067800" y="1295400"/>
            <a:ext cx="323850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86" name="Rectangle 78"/>
              <p:cNvSpPr>
                <a:spLocks noChangeArrowheads="1"/>
              </p:cNvSpPr>
              <p:nvPr/>
            </p:nvSpPr>
            <p:spPr bwMode="auto">
              <a:xfrm>
                <a:off x="239198" y="6553200"/>
                <a:ext cx="67678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latin typeface="Arial" pitchFamily="34" charset="0"/>
                  </a:rPr>
                  <a:t>[UIUC]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8686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198" y="6553200"/>
                <a:ext cx="676788" cy="246221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290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Matrix Multiplication: </a:t>
            </a:r>
            <a:r>
              <a:rPr lang="en-US" sz="3200" dirty="0">
                <a:solidFill>
                  <a:srgbClr val="FFC000"/>
                </a:solidFill>
              </a:rPr>
              <a:t>sequential</a:t>
            </a:r>
            <a:r>
              <a:rPr lang="en-US" sz="3200" dirty="0"/>
              <a:t> approach, coded in 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6317-70AC-4AE5-9CBB-AC3D12EDE090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1810247" y="2133600"/>
            <a:ext cx="8534400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Matrix multiplication on the (CPU) host in double precision;</a:t>
            </a:r>
          </a:p>
          <a:p>
            <a:endParaRPr lang="en-US" sz="1400" dirty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MatrixMulOnHost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Matrix M, </a:t>
            </a:r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Matrix N, Matrix P)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   </a:t>
            </a:r>
          </a:p>
          <a:p>
            <a:r>
              <a:rPr lang="nn-NO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nn-NO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nn-NO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nn-NO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i = 0; i &lt; M.height; ++i)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j = 0; j &lt;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 ++j)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sum = 0;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k = 0; k &lt;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 ++k)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a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[i *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+ k];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//march along a row of M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b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[k *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+ j];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//march along a column of N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      sum += a * b;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[i *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+ j] = sum;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179615" y="6550957"/>
                <a:ext cx="67678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latin typeface="Arial" pitchFamily="34" charset="0"/>
                  </a:rPr>
                  <a:t>[UIUC]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615" y="6550957"/>
                <a:ext cx="676788" cy="246221"/>
              </a:xfrm>
              <a:prstGeom prst="rect">
                <a:avLst/>
              </a:prstGeom>
              <a:blipFill>
                <a:blip r:embed="rId3"/>
                <a:stretch>
                  <a:fillRect t="-2500" b="-10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666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Step 1: Matrix Multiplication, </a:t>
            </a:r>
            <a:r>
              <a:rPr lang="en-US" sz="3200" dirty="0">
                <a:solidFill>
                  <a:srgbClr val="FFC000"/>
                </a:solidFill>
              </a:rPr>
              <a:t>Host-side</a:t>
            </a:r>
            <a:r>
              <a:rPr lang="en-US" sz="3200" dirty="0"/>
              <a:t>. Main Program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54</a:t>
            </a:fld>
            <a:endParaRPr lang="en-US" altLang="en-US" dirty="0"/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676400" y="1647886"/>
            <a:ext cx="883920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Allocate and initialize the matrices.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The last argument in </a:t>
            </a:r>
            <a:r>
              <a:rPr lang="en-US" sz="16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AllocateMatrix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: should an initialization with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random numbers be done? Yes: 1.  No: 0 (everything is set to zero)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Matrix  M  =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AllocateMatrix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(WIDTH, WIDTH, 1); 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Matrix  N  =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AllocateMatrix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(WIDTH, WIDTH, 1);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Matrix  P  =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AllocateMatrix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(WIDTH, WIDTH, 0);</a:t>
            </a:r>
          </a:p>
          <a:p>
            <a:endParaRPr lang="en-US" sz="16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M * N on the device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MatrixMulOnDevice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(M, N, P);</a:t>
            </a:r>
          </a:p>
          <a:p>
            <a:endParaRPr lang="en-US" sz="16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Free matrices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FreeMatrix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(M);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FreeMatrix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(N);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FreeMatrix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(P);</a:t>
            </a:r>
          </a:p>
          <a:p>
            <a:endParaRPr lang="en-US" sz="16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0;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9" name="Rectangle 7"/>
              <p:cNvSpPr>
                <a:spLocks noChangeArrowheads="1"/>
              </p:cNvSpPr>
              <p:nvPr/>
            </p:nvSpPr>
            <p:spPr bwMode="auto">
              <a:xfrm>
                <a:off x="179615" y="6550957"/>
                <a:ext cx="67678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latin typeface="Arial" pitchFamily="34" charset="0"/>
                  </a:rPr>
                  <a:t>[UIUC]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963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615" y="6550957"/>
                <a:ext cx="676788" cy="246221"/>
              </a:xfrm>
              <a:prstGeom prst="rect">
                <a:avLst/>
              </a:prstGeom>
              <a:blipFill>
                <a:blip r:embed="rId3"/>
                <a:stretch>
                  <a:fillRect t="-2500" b="-10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718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Step 2: Matrix Multiplication [</a:t>
            </a:r>
            <a:r>
              <a:rPr lang="en-US" sz="3200" dirty="0">
                <a:solidFill>
                  <a:srgbClr val="FFC000"/>
                </a:solidFill>
              </a:rPr>
              <a:t>host-side</a:t>
            </a:r>
            <a:r>
              <a:rPr lang="en-US" sz="3200" dirty="0"/>
              <a:t> code]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55</a:t>
            </a:fld>
            <a:endParaRPr lang="en-US" altLang="en-US" dirty="0"/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2590800" y="914396"/>
            <a:ext cx="6781800" cy="5693866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MatrixMulOnDevice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Matrix M, </a:t>
            </a:r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Matrix N, Matrix P)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Load M and N to the device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Matrix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AllocateDeviceMatrix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(M);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CopyToDeviceMatrix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M);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Matrix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AllocateDeviceMatrix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(N);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CopyToDeviceMatrix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N);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Allocate P on the device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Matrix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AllocateDeviceMatrix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(P);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Setup the execution configuration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dim3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dimGrid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(1, 1, 1);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dim3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dimBlock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(WIDTH, WIDTH);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Launch the kernel on the device</a:t>
            </a:r>
          </a:p>
          <a:p>
            <a:pPr lvl="0"/>
            <a:r>
              <a:rPr lang="sv-SE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MatrixMulKernel&lt;&lt;&lt;dimGrid, dimBlock&gt;&gt;&gt;(Md, Nd, Pd);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Read P from the device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CopyFromDeviceMatrix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(P,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 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Free device matrices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FreeDeviceMatrix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FreeDeviceMatrix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FreeDeviceMatrix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179615" y="6550957"/>
                <a:ext cx="67678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latin typeface="Arial" pitchFamily="34" charset="0"/>
                  </a:rPr>
                  <a:t>[UIUC]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615" y="6550957"/>
                <a:ext cx="676788" cy="246221"/>
              </a:xfrm>
              <a:prstGeom prst="rect">
                <a:avLst/>
              </a:prstGeom>
              <a:blipFill>
                <a:blip r:embed="rId3"/>
                <a:stretch>
                  <a:fillRect t="-2500" b="-10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418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Step 3: Matrix Multiplication - </a:t>
            </a:r>
            <a:r>
              <a:rPr lang="en-US" sz="3200" dirty="0">
                <a:solidFill>
                  <a:srgbClr val="FFC000"/>
                </a:solidFill>
              </a:rPr>
              <a:t>Device-side</a:t>
            </a:r>
            <a:r>
              <a:rPr lang="en-US" sz="3200" dirty="0"/>
              <a:t> Kernel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277397" y="1034202"/>
            <a:ext cx="6430963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Matrix multiplication kernel – thread specification</a:t>
            </a:r>
          </a:p>
          <a:p>
            <a:r>
              <a:rPr lang="fr-FR" sz="14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__global__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MatrixMulKernel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(Matrix M, Matrix N, Matrix P) 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2D Thread Index; computing P[</a:t>
            </a:r>
            <a:r>
              <a:rPr lang="en-US" sz="1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ty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][</a:t>
            </a:r>
            <a:r>
              <a:rPr lang="en-US" sz="1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tx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]…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tx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ty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Pvalue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will end up storing the value of P[</a:t>
            </a:r>
            <a:r>
              <a:rPr lang="en-US" sz="1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ty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][</a:t>
            </a:r>
            <a:r>
              <a:rPr lang="en-US" sz="1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tx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]. 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That is, </a:t>
            </a:r>
            <a:r>
              <a:rPr lang="en-US" sz="1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P.elements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ty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* P. width + </a:t>
            </a:r>
            <a:r>
              <a:rPr lang="en-US" sz="1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tx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Pvalue</a:t>
            </a:r>
            <a:endParaRPr lang="en-US" sz="1400" dirty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Pvalue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k = 0; k &lt;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 ++k)  {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Melement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ty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+ k];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Nelement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[k * N. width +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tx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];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Pvalue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+=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Melement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Nelement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Write matrix to device memory; each thread one element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ty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P. width +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tx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Pvalue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887748" y="1804477"/>
            <a:ext cx="4981574" cy="4986337"/>
            <a:chOff x="5562601" y="1871663"/>
            <a:chExt cx="4981574" cy="4986337"/>
          </a:xfrm>
        </p:grpSpPr>
        <p:sp>
          <p:nvSpPr>
            <p:cNvPr id="75781" name="Text Box 5"/>
            <p:cNvSpPr txBox="1">
              <a:spLocks noChangeArrowheads="1"/>
            </p:cNvSpPr>
            <p:nvPr/>
          </p:nvSpPr>
          <p:spPr bwMode="auto">
            <a:xfrm>
              <a:off x="5562601" y="4389438"/>
              <a:ext cx="2468563" cy="2468562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 dirty="0">
                  <a:latin typeface="Arial" pitchFamily="34" charset="0"/>
                </a:rPr>
                <a:t>M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75782" name="Text Box 6"/>
            <p:cNvSpPr txBox="1">
              <a:spLocks noChangeArrowheads="1"/>
            </p:cNvSpPr>
            <p:nvPr/>
          </p:nvSpPr>
          <p:spPr bwMode="auto">
            <a:xfrm>
              <a:off x="8075613" y="1874838"/>
              <a:ext cx="2468562" cy="2468562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 dirty="0">
                  <a:latin typeface="Arial" pitchFamily="34" charset="0"/>
                </a:rPr>
                <a:t>N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75783" name="Text Box 7"/>
            <p:cNvSpPr txBox="1">
              <a:spLocks noChangeArrowheads="1"/>
            </p:cNvSpPr>
            <p:nvPr/>
          </p:nvSpPr>
          <p:spPr bwMode="auto">
            <a:xfrm>
              <a:off x="8075613" y="4389438"/>
              <a:ext cx="2468562" cy="2468562"/>
            </a:xfrm>
            <a:prstGeom prst="rect">
              <a:avLst/>
            </a:prstGeom>
            <a:solidFill>
              <a:srgbClr val="99FF66"/>
            </a:solidFill>
            <a:ln w="9525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1200" b="1" dirty="0">
                  <a:latin typeface="Arial" pitchFamily="34" charset="0"/>
                </a:rPr>
                <a:t>P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75784" name="Text Box 8"/>
            <p:cNvSpPr txBox="1">
              <a:spLocks noChangeArrowheads="1"/>
            </p:cNvSpPr>
            <p:nvPr/>
          </p:nvSpPr>
          <p:spPr bwMode="auto">
            <a:xfrm>
              <a:off x="9447214" y="1874838"/>
              <a:ext cx="53975" cy="2468562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endParaRPr lang="en-US">
                <a:latin typeface="Arial" pitchFamily="34" charset="0"/>
              </a:endParaRPr>
            </a:p>
          </p:txBody>
        </p:sp>
        <p:sp>
          <p:nvSpPr>
            <p:cNvPr id="75785" name="Line 9"/>
            <p:cNvSpPr>
              <a:spLocks noChangeShapeType="1"/>
            </p:cNvSpPr>
            <p:nvPr/>
          </p:nvSpPr>
          <p:spPr bwMode="auto">
            <a:xfrm>
              <a:off x="9502775" y="4343400"/>
              <a:ext cx="1588" cy="141763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5786" name="Line 10"/>
            <p:cNvSpPr>
              <a:spLocks noChangeShapeType="1"/>
            </p:cNvSpPr>
            <p:nvPr/>
          </p:nvSpPr>
          <p:spPr bwMode="auto">
            <a:xfrm>
              <a:off x="9447213" y="4313239"/>
              <a:ext cx="0" cy="141763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5787" name="Line 11"/>
            <p:cNvSpPr>
              <a:spLocks noChangeShapeType="1"/>
            </p:cNvSpPr>
            <p:nvPr/>
          </p:nvSpPr>
          <p:spPr bwMode="auto">
            <a:xfrm flipH="1" flipV="1">
              <a:off x="8075613" y="6708775"/>
              <a:ext cx="2468562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88" name="Text Box 12"/>
            <p:cNvSpPr txBox="1">
              <a:spLocks noChangeArrowheads="1"/>
            </p:cNvSpPr>
            <p:nvPr/>
          </p:nvSpPr>
          <p:spPr bwMode="auto">
            <a:xfrm>
              <a:off x="5562601" y="5761038"/>
              <a:ext cx="2468563" cy="55562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endParaRPr lang="en-US">
                <a:latin typeface="Arial" pitchFamily="34" charset="0"/>
              </a:endParaRPr>
            </a:p>
          </p:txBody>
        </p:sp>
        <p:sp>
          <p:nvSpPr>
            <p:cNvPr id="75789" name="Text Box 13"/>
            <p:cNvSpPr txBox="1">
              <a:spLocks noChangeArrowheads="1"/>
            </p:cNvSpPr>
            <p:nvPr/>
          </p:nvSpPr>
          <p:spPr bwMode="auto">
            <a:xfrm>
              <a:off x="9447213" y="5761039"/>
              <a:ext cx="55562" cy="539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endParaRPr lang="en-US" sz="1200"/>
            </a:p>
            <a:p>
              <a:endParaRPr lang="en-US" sz="1200"/>
            </a:p>
            <a:p>
              <a:endParaRPr lang="en-US">
                <a:latin typeface="Arial" pitchFamily="34" charset="0"/>
              </a:endParaRPr>
            </a:p>
          </p:txBody>
        </p:sp>
        <p:sp>
          <p:nvSpPr>
            <p:cNvPr id="75790" name="Line 14"/>
            <p:cNvSpPr>
              <a:spLocks noChangeShapeType="1"/>
            </p:cNvSpPr>
            <p:nvPr/>
          </p:nvSpPr>
          <p:spPr bwMode="auto">
            <a:xfrm>
              <a:off x="8020050" y="5761038"/>
              <a:ext cx="14176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91" name="Line 15"/>
            <p:cNvSpPr>
              <a:spLocks noChangeShapeType="1"/>
            </p:cNvSpPr>
            <p:nvPr/>
          </p:nvSpPr>
          <p:spPr bwMode="auto">
            <a:xfrm>
              <a:off x="8020050" y="5815013"/>
              <a:ext cx="14176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92" name="Line 16"/>
            <p:cNvSpPr>
              <a:spLocks noChangeShapeType="1"/>
            </p:cNvSpPr>
            <p:nvPr/>
          </p:nvSpPr>
          <p:spPr bwMode="auto">
            <a:xfrm rot="-10800000">
              <a:off x="10393363" y="1871663"/>
              <a:ext cx="4762" cy="24685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93" name="Line 17"/>
            <p:cNvSpPr>
              <a:spLocks noChangeShapeType="1"/>
            </p:cNvSpPr>
            <p:nvPr/>
          </p:nvSpPr>
          <p:spPr bwMode="auto">
            <a:xfrm rot="-10800000">
              <a:off x="10393363" y="4389438"/>
              <a:ext cx="4762" cy="24685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94" name="Line 18"/>
            <p:cNvSpPr>
              <a:spLocks noChangeShapeType="1"/>
            </p:cNvSpPr>
            <p:nvPr/>
          </p:nvSpPr>
          <p:spPr bwMode="auto">
            <a:xfrm flipH="1" flipV="1">
              <a:off x="5562601" y="6708775"/>
              <a:ext cx="2468563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95" name="Text Box 19"/>
            <p:cNvSpPr txBox="1">
              <a:spLocks noChangeArrowheads="1"/>
            </p:cNvSpPr>
            <p:nvPr/>
          </p:nvSpPr>
          <p:spPr bwMode="auto">
            <a:xfrm rot="-5400000">
              <a:off x="10093286" y="3032726"/>
              <a:ext cx="33663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 dirty="0"/>
                <a:t>WIDTH</a:t>
              </a:r>
            </a:p>
          </p:txBody>
        </p:sp>
        <p:sp>
          <p:nvSpPr>
            <p:cNvPr id="75796" name="Text Box 20"/>
            <p:cNvSpPr txBox="1">
              <a:spLocks noChangeArrowheads="1"/>
            </p:cNvSpPr>
            <p:nvPr/>
          </p:nvSpPr>
          <p:spPr bwMode="auto">
            <a:xfrm rot="-5400000">
              <a:off x="10093286" y="5547326"/>
              <a:ext cx="33663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 dirty="0"/>
                <a:t>WIDTH</a:t>
              </a:r>
            </a:p>
          </p:txBody>
        </p:sp>
        <p:sp>
          <p:nvSpPr>
            <p:cNvPr id="75797" name="Text Box 21"/>
            <p:cNvSpPr txBox="1">
              <a:spLocks noChangeArrowheads="1"/>
            </p:cNvSpPr>
            <p:nvPr/>
          </p:nvSpPr>
          <p:spPr bwMode="auto">
            <a:xfrm>
              <a:off x="6618248" y="6519864"/>
              <a:ext cx="33663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 dirty="0"/>
                <a:t>WIDTH</a:t>
              </a:r>
            </a:p>
          </p:txBody>
        </p:sp>
        <p:sp>
          <p:nvSpPr>
            <p:cNvPr id="75798" name="Text Box 22"/>
            <p:cNvSpPr txBox="1">
              <a:spLocks noChangeArrowheads="1"/>
            </p:cNvSpPr>
            <p:nvPr/>
          </p:nvSpPr>
          <p:spPr bwMode="auto">
            <a:xfrm>
              <a:off x="9075698" y="6518276"/>
              <a:ext cx="33663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 dirty="0"/>
                <a:t>WIDTH</a:t>
              </a:r>
            </a:p>
          </p:txBody>
        </p:sp>
        <p:sp>
          <p:nvSpPr>
            <p:cNvPr id="75799" name="Text Box 23"/>
            <p:cNvSpPr txBox="1">
              <a:spLocks noChangeArrowheads="1"/>
            </p:cNvSpPr>
            <p:nvPr/>
          </p:nvSpPr>
          <p:spPr bwMode="auto">
            <a:xfrm>
              <a:off x="9613900" y="4749800"/>
              <a:ext cx="4206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>
                  <a:latin typeface="Palatino" pitchFamily="18" charset="0"/>
                </a:rPr>
                <a:t>tx</a:t>
              </a:r>
            </a:p>
          </p:txBody>
        </p:sp>
        <p:sp>
          <p:nvSpPr>
            <p:cNvPr id="75800" name="Text Box 24"/>
            <p:cNvSpPr txBox="1">
              <a:spLocks noChangeArrowheads="1"/>
            </p:cNvSpPr>
            <p:nvPr/>
          </p:nvSpPr>
          <p:spPr bwMode="auto">
            <a:xfrm>
              <a:off x="8470901" y="5740400"/>
              <a:ext cx="4222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>
                  <a:latin typeface="Palatino" pitchFamily="18" charset="0"/>
                </a:rPr>
                <a:t>ty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24000" y="4068347"/>
            <a:ext cx="3666068" cy="2623959"/>
            <a:chOff x="0" y="4068346"/>
            <a:chExt cx="3666068" cy="2623959"/>
          </a:xfrm>
        </p:grpSpPr>
        <p:sp>
          <p:nvSpPr>
            <p:cNvPr id="2" name="Rectangle 1"/>
            <p:cNvSpPr/>
            <p:nvPr/>
          </p:nvSpPr>
          <p:spPr>
            <a:xfrm>
              <a:off x="0" y="5768975"/>
              <a:ext cx="366606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Note: </a:t>
              </a:r>
              <a:r>
                <a:rPr lang="en-US" dirty="0" err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Pvalue</a:t>
              </a:r>
              <a:r>
                <a:rPr lang="en-US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 is a local value; stored</a:t>
              </a:r>
              <a:br>
                <a:rPr lang="en-US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in a register. Access global memory</a:t>
              </a:r>
              <a:br>
                <a:rPr lang="en-US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once at the very end</a:t>
              </a:r>
              <a:endParaRPr lang="en-US" dirty="0">
                <a:latin typeface="+mj-lt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128766" y="4068346"/>
              <a:ext cx="1494722" cy="233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53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Step 4: Some Loose Ends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00606" y="881504"/>
            <a:ext cx="8751183" cy="590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Allocate a device matrix of same size as M.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Matrix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AllocateDeviceMatrix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Matrix M) {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Matrix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Mdevice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 M;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size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M.height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sizeof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cudaMalloc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**)&amp;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Mdevice.elements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size);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Mdevice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Copy a host matrix to a device matrix.</a:t>
            </a:r>
          </a:p>
          <a:p>
            <a:pPr lvl="0"/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CopyToDeviceMatrix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(Matrix </a:t>
            </a:r>
            <a:r>
              <a:rPr lang="fr-FR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Mdevice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Matrix </a:t>
            </a:r>
            <a:r>
              <a:rPr lang="fr-FR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Mhost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size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Mhost.width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Mhost.height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sizeof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cudaMemcpy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Mdevice.elements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Mhost.elements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size,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cudaMemcpy</a:t>
            </a:r>
            <a:r>
              <a:rPr lang="en-US" sz="14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HostToDevice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Copy a device matrix to a host matrix.</a:t>
            </a:r>
          </a:p>
          <a:p>
            <a:pPr lvl="0"/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CopyFromDeviceMatrix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(Matrix </a:t>
            </a:r>
            <a:r>
              <a:rPr lang="fr-FR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Mhost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Matrix </a:t>
            </a:r>
            <a:r>
              <a:rPr lang="fr-FR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Mdevice</a:t>
            </a:r>
            <a:r>
              <a:rPr lang="fr-FR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size =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Mdevice.width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Mdevice.height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sizeof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cudaMemcpy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Mhost.elements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Mdevice.elements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size,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cudaMemcpy</a:t>
            </a:r>
            <a:r>
              <a:rPr lang="en-US" sz="14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DeviceToHost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/>
            <a:endParaRPr lang="en-US" sz="1400" dirty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Free a device matrix.</a:t>
            </a:r>
          </a:p>
          <a:p>
            <a:pPr lvl="0"/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FreeDeviceMatrix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(Matrix M) {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cudaFree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lvl="0"/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FreeMatrix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(Matrix M) {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free(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M.elements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79615" y="6550957"/>
                <a:ext cx="67678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latin typeface="Arial" pitchFamily="34" charset="0"/>
                  </a:rPr>
                  <a:t>[UIUC]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615" y="6550957"/>
                <a:ext cx="676788" cy="246221"/>
              </a:xfrm>
              <a:prstGeom prst="rect">
                <a:avLst/>
              </a:prstGeom>
              <a:blipFill>
                <a:blip r:embed="rId3"/>
                <a:stretch>
                  <a:fillRect t="-2500" b="-10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377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Moving On…</a:t>
            </a:r>
            <a:br>
              <a:rPr lang="en-US" dirty="0"/>
            </a:br>
            <a:r>
              <a:rPr lang="en-US" sz="2000" dirty="0"/>
              <a:t>[Some Words of Wisdom]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GPU computing you use as many threads as data items (tasks, jobs) you have to perform</a:t>
            </a:r>
          </a:p>
          <a:p>
            <a:pPr lvl="1"/>
            <a:r>
              <a:rPr lang="en-US" dirty="0"/>
              <a:t>This replaces the purpose in life of the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” loop</a:t>
            </a:r>
          </a:p>
          <a:p>
            <a:pPr lvl="1"/>
            <a:r>
              <a:rPr lang="en-US" dirty="0"/>
              <a:t>Number of threads &amp; blocks is established at run-time</a:t>
            </a:r>
          </a:p>
          <a:p>
            <a:pPr lvl="1"/>
            <a:endParaRPr lang="en-US" sz="1900" dirty="0"/>
          </a:p>
          <a:p>
            <a:pPr lvl="1"/>
            <a:endParaRPr lang="en-US" sz="1900" dirty="0"/>
          </a:p>
          <a:p>
            <a:r>
              <a:rPr lang="en-US" dirty="0"/>
              <a:t>In many cases, the rule is </a:t>
            </a:r>
            <a:r>
              <a:rPr lang="en-US" dirty="0">
                <a:solidFill>
                  <a:srgbClr val="0070C0"/>
                </a:solidFill>
              </a:rPr>
              <a:t>Number of threads = Number of data items</a:t>
            </a:r>
          </a:p>
          <a:p>
            <a:pPr lvl="1"/>
            <a:r>
              <a:rPr lang="en-US" dirty="0"/>
              <a:t>You’ll have to come up with a rule to match a thread to data item that this thread needs to process</a:t>
            </a:r>
          </a:p>
          <a:p>
            <a:pPr lvl="1"/>
            <a:r>
              <a:rPr lang="en-US" dirty="0"/>
              <a:t>Most common source of errors and frustration in GPU computing</a:t>
            </a:r>
          </a:p>
          <a:p>
            <a:pPr lvl="2"/>
            <a:r>
              <a:rPr lang="en-US" sz="1700" dirty="0"/>
              <a:t>It never fails to deliver (frustration) </a:t>
            </a:r>
          </a:p>
          <a:p>
            <a:pPr marL="344487" lvl="1" indent="0">
              <a:buNone/>
            </a:pPr>
            <a:r>
              <a:rPr lang="en-US" dirty="0"/>
              <a:t>		:-(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560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CUDA, Another Example (1/2)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59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95400"/>
            <a:ext cx="8229600" cy="436563"/>
          </a:xfrm>
        </p:spPr>
        <p:txBody>
          <a:bodyPr/>
          <a:lstStyle/>
          <a:p>
            <a:r>
              <a:rPr lang="en-US" sz="2000" dirty="0"/>
              <a:t>Multiply, pairwise, two arrays of 3 million integers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8305" y="1905001"/>
            <a:ext cx="8229600" cy="4552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3000000;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*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hB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*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setupHost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(&amp;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&amp;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hB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&amp;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*dB, *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setupDevice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(&amp;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&amp;dB, &amp;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cudaMemcpy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cudaMemcpyHostToDevice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cudaMemcpy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(dB,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hB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cudaMemcpyHostToDevice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threadsPerBlock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512;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blocksPerGrid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threadsPerBlock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 1)/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threadsPerBlock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multiply_ab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&lt;&lt;&lt;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blocksPerGrid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threadsPerBlock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&gt;&gt;&gt;(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dB,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cudaMemcpy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cudaMemcpyDeviceToHost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cleanupHost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hB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cleanupDevice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dB, </a:t>
            </a:r>
            <a:r>
              <a:rPr lang="en-US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dC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3471" y="4653280"/>
            <a:ext cx="1621972" cy="264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4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257" y="2974564"/>
            <a:ext cx="3981033" cy="327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78" name="Picture 2" descr="http://images.anandtech.com/doci/8557/1%20-%20MSI%20Chipset%20Dia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85899"/>
            <a:ext cx="493892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0" tIns="0" rIns="0" bIns="0" rtlCol="0" anchor="ctr">
            <a:normAutofit/>
          </a:bodyPr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/>
              <a:t>Typical Hardware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8610600" y="1108269"/>
            <a:ext cx="1524000" cy="640080"/>
          </a:xfrm>
          <a:prstGeom prst="wedgeRoundRectCallout">
            <a:avLst>
              <a:gd name="adj1" fmla="val -69480"/>
              <a:gd name="adj2" fmla="val 63288"/>
              <a:gd name="adj3" fmla="val 16667"/>
            </a:avLst>
          </a:prstGeom>
          <a:solidFill>
            <a:srgbClr val="FFEBA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/>
              <a:t>CPU</a:t>
            </a:r>
          </a:p>
          <a:p>
            <a:pPr algn="ctr"/>
            <a:r>
              <a:rPr lang="en-US" dirty="0"/>
              <a:t>(the “</a:t>
            </a:r>
            <a:r>
              <a:rPr lang="en-US" b="1" dirty="0">
                <a:solidFill>
                  <a:srgbClr val="C00000"/>
                </a:solidFill>
              </a:rPr>
              <a:t>host</a:t>
            </a:r>
            <a:r>
              <a:rPr lang="en-US" dirty="0"/>
              <a:t>”)</a:t>
            </a: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2753396" y="1106362"/>
            <a:ext cx="2733005" cy="640080"/>
          </a:xfrm>
          <a:prstGeom prst="wedgeRoundRectCallout">
            <a:avLst>
              <a:gd name="adj1" fmla="val 62835"/>
              <a:gd name="adj2" fmla="val 40064"/>
              <a:gd name="adj3" fmla="val 16667"/>
            </a:avLst>
          </a:prstGeom>
          <a:solidFill>
            <a:srgbClr val="FFEBA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/>
              <a:t>GPU w/ local DRAM</a:t>
            </a:r>
          </a:p>
          <a:p>
            <a:pPr algn="ctr"/>
            <a:r>
              <a:rPr lang="en-US" dirty="0"/>
              <a:t>(the “</a:t>
            </a:r>
            <a:r>
              <a:rPr lang="en-US" b="1" dirty="0">
                <a:solidFill>
                  <a:srgbClr val="C00000"/>
                </a:solidFill>
              </a:rPr>
              <a:t>device</a:t>
            </a:r>
            <a:r>
              <a:rPr lang="en-US" dirty="0"/>
              <a:t>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4" name="Rectangle 8"/>
              <p:cNvSpPr>
                <a:spLocks noChangeArrowheads="1"/>
              </p:cNvSpPr>
              <p:nvPr/>
            </p:nvSpPr>
            <p:spPr bwMode="auto">
              <a:xfrm>
                <a:off x="1676400" y="6499226"/>
                <a:ext cx="154561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 pitchFamily="34" charset="0"/>
                  </a:rPr>
                  <a:t>[http://www.anandtech.com]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8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9464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400" y="6499226"/>
                <a:ext cx="1545616" cy="215444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 flipH="1">
            <a:off x="3048001" y="1936340"/>
            <a:ext cx="3733801" cy="3092861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858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CUDA, Another Example (2/2)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60</a:t>
            </a:fld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057400" y="1142535"/>
            <a:ext cx="8077200" cy="15788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__global__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multiply_ab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 a,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 b,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 c,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size)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whichEntry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threadIdx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.x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4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blockIdx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.x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4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blockDim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.x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if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whichEntry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&lt;size 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c[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whichEntry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 = a[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whichEntry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 * b[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whichEntry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3064332"/>
            <a:ext cx="8077200" cy="3313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setupDevice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**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pdA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**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pdB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**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pdC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cudaMalloc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**)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pdA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cudaMalloc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**)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pdB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cudaMalloc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**)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pdC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arraySize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cleanupDevice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*dB,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dC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cudaFree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cudaFree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(dB);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FF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cudaFree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dC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SzPts val="600"/>
              <a:buFont typeface="Calibri" panose="020F0502020204030204" pitchFamily="34" charset="0"/>
              <a:buAutoNum type="arabicPeriod"/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512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221C-5BEF-406D-8E6E-AF3B8686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if( </a:t>
            </a:r>
            <a:r>
              <a:rPr lang="en-US" sz="3200" dirty="0" err="1">
                <a:solidFill>
                  <a:srgbClr val="FFC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whichEntry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&lt;size )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200" dirty="0"/>
              <a:t>Why Do I Need this Test</a:t>
            </a:r>
            <a:r>
              <a:rPr lang="en-US" sz="3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51605-6E62-4617-B390-44F041E47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Important observation before answering question above</a:t>
                </a:r>
              </a:p>
              <a:p>
                <a:pPr lvl="1"/>
                <a:r>
                  <a:rPr lang="en-US" sz="1400" dirty="0"/>
                  <a:t>All blocks launched have the same number of threads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Answer to our question:  the 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800" dirty="0"/>
                  <a:t> is needed to prevent out of bounds indexing </a:t>
                </a:r>
              </a:p>
              <a:p>
                <a:pPr lvl="1"/>
                <a:r>
                  <a:rPr lang="en-US" sz="1400" dirty="0"/>
                  <a:t>Sometimes the product of the number of blocks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400" dirty="0"/>
                  <a:t> number of threads per block is not exactly how many jobs need to be done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51605-6E62-4617-B390-44F041E47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719263"/>
                <a:ext cx="8229600" cy="4681537"/>
              </a:xfrm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FD1F7-E4BC-49E2-836F-56599B6C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4453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221C-5BEF-406D-8E6E-AF3B8686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Configuration Related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1605-6E62-4617-B390-44F041E4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Assume arrays of 1493 elements (instead of 3000000)</a:t>
            </a:r>
          </a:p>
          <a:p>
            <a:endParaRPr lang="en-US" sz="1800" dirty="0"/>
          </a:p>
          <a:p>
            <a:r>
              <a:rPr lang="en-US" sz="1800" dirty="0"/>
              <a:t>Largest CUDA block that you can get has 1024 threads</a:t>
            </a:r>
          </a:p>
          <a:p>
            <a:endParaRPr lang="en-US" sz="1800" dirty="0"/>
          </a:p>
          <a:p>
            <a:r>
              <a:rPr lang="en-US" sz="1800" dirty="0"/>
              <a:t>Also, 1493 is a prime number</a:t>
            </a:r>
          </a:p>
          <a:p>
            <a:endParaRPr lang="en-US" sz="1800" dirty="0"/>
          </a:p>
          <a:p>
            <a:r>
              <a:rPr lang="en-US" sz="1800" dirty="0"/>
              <a:t>You’ll have to use at least two CUDA blocks of threads</a:t>
            </a:r>
          </a:p>
          <a:p>
            <a:pPr lvl="1"/>
            <a:r>
              <a:rPr lang="en-US" sz="1400" dirty="0"/>
              <a:t>Perhaps you want to use three blocks of 512 each…</a:t>
            </a:r>
          </a:p>
          <a:p>
            <a:pPr lvl="1"/>
            <a:endParaRPr lang="en-US" sz="1400" dirty="0"/>
          </a:p>
          <a:p>
            <a:r>
              <a:rPr lang="en-US" sz="1800" dirty="0"/>
              <a:t>You’ll have some threads that do no work (there’ll be an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/>
              <a:t> statement in there)</a:t>
            </a:r>
          </a:p>
          <a:p>
            <a:endParaRPr lang="en-US" sz="1800" dirty="0"/>
          </a:p>
          <a:p>
            <a:r>
              <a:rPr lang="en-US" sz="1800" dirty="0"/>
              <a:t>Problem becomes more interesting in two dimension when you have square blocks to pad a matrix and end up overshooting in two directions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FD1F7-E4BC-49E2-836F-56599B6C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740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63</a:t>
            </a:fld>
            <a:endParaRPr lang="en-US" alt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967334" y="1325007"/>
            <a:ext cx="1752600" cy="0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96134" y="1325007"/>
            <a:ext cx="1752600" cy="0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624934" y="1325007"/>
            <a:ext cx="1752600" cy="0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67334" y="1096407"/>
            <a:ext cx="5105400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48996" y="685800"/>
            <a:ext cx="2425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1493 entries in 1D array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1590" y="1401208"/>
            <a:ext cx="1457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Block 0: 512 threads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0390" y="1401208"/>
            <a:ext cx="1457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Block 1: 512 threads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09190" y="1391684"/>
            <a:ext cx="1457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Block 2: 512 threads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21478" y="2567760"/>
            <a:ext cx="2688922" cy="360444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321478" y="2567761"/>
            <a:ext cx="2895600" cy="3860840"/>
            <a:chOff x="5486400" y="1373188"/>
            <a:chExt cx="2895600" cy="3860840"/>
          </a:xfrm>
        </p:grpSpPr>
        <p:sp>
          <p:nvSpPr>
            <p:cNvPr id="16" name="Rectangle 15"/>
            <p:cNvSpPr/>
            <p:nvPr/>
          </p:nvSpPr>
          <p:spPr>
            <a:xfrm>
              <a:off x="5486400" y="1373188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Block </a:t>
              </a:r>
              <a:br>
                <a:rPr lang="en-US" sz="1200" dirty="0"/>
              </a:br>
              <a:r>
                <a:rPr lang="en-US" sz="1200" dirty="0"/>
                <a:t>16 by 16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77000" y="1373188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67600" y="1373188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86400" y="2355851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77000" y="2355851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467600" y="2355851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86400" y="3336926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77000" y="3336926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467600" y="3336926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86400" y="4319628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477000" y="4319628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467600" y="4319628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>
                  <a:alpha val="5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>
                  <a:solidFill>
                    <a:srgbClr val="FFFFFF"/>
                  </a:solidFill>
                </a:rPr>
                <a:t>Block </a:t>
              </a:r>
              <a:br>
                <a:rPr lang="en-US" sz="1200">
                  <a:solidFill>
                    <a:srgbClr val="FFFFFF"/>
                  </a:solidFill>
                </a:rPr>
              </a:br>
              <a:r>
                <a:rPr lang="en-US" sz="1200">
                  <a:solidFill>
                    <a:srgbClr val="FFFFFF"/>
                  </a:solidFill>
                </a:rPr>
                <a:t>16 by 16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7320318" y="1267798"/>
            <a:ext cx="128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1D Example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81981" y="4346833"/>
            <a:ext cx="128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2D Example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010400" y="2133600"/>
            <a:ext cx="206678" cy="381000"/>
            <a:chOff x="5486400" y="2133600"/>
            <a:chExt cx="206678" cy="3810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486400" y="2133600"/>
              <a:ext cx="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693078" y="2133600"/>
              <a:ext cx="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86400" y="2362200"/>
              <a:ext cx="206678" cy="0"/>
            </a:xfrm>
            <a:prstGeom prst="line">
              <a:avLst/>
            </a:prstGeom>
            <a:ln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7162800" y="2199718"/>
            <a:ext cx="115608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You are overshooting here</a:t>
            </a:r>
          </a:p>
        </p:txBody>
      </p:sp>
      <p:grpSp>
        <p:nvGrpSpPr>
          <p:cNvPr id="37" name="Group 36"/>
          <p:cNvGrpSpPr/>
          <p:nvPr/>
        </p:nvGrpSpPr>
        <p:grpSpPr>
          <a:xfrm rot="5400000">
            <a:off x="7365873" y="6109900"/>
            <a:ext cx="256401" cy="381000"/>
            <a:chOff x="5486400" y="2133600"/>
            <a:chExt cx="206678" cy="38100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86400" y="2133600"/>
              <a:ext cx="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693078" y="2133600"/>
              <a:ext cx="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86400" y="2362200"/>
              <a:ext cx="206678" cy="0"/>
            </a:xfrm>
            <a:prstGeom prst="line">
              <a:avLst/>
            </a:prstGeom>
            <a:ln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7445553" y="6210673"/>
            <a:ext cx="142699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You are overshooting here as well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83259" y="700661"/>
            <a:ext cx="213552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You are overshooting here, some threads do no work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7083259" y="868990"/>
            <a:ext cx="294275" cy="381000"/>
            <a:chOff x="5486400" y="2133600"/>
            <a:chExt cx="206678" cy="38100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5486400" y="2133600"/>
              <a:ext cx="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693078" y="2133600"/>
              <a:ext cx="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486400" y="2362200"/>
              <a:ext cx="206678" cy="0"/>
            </a:xfrm>
            <a:prstGeom prst="line">
              <a:avLst/>
            </a:prstGeom>
            <a:ln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18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30" grpId="0"/>
      <p:bldP spid="31" grpId="0"/>
      <p:bldP spid="35" grpId="0"/>
      <p:bldP spid="41" grpId="0"/>
      <p:bldP spid="4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Indexing 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2200" dirty="0">
                  <a:solidFill>
                    <a:srgbClr val="000000"/>
                  </a:solidFill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</a:rPr>
                  <a:t>Next three slides: revisit how multiple blocks are used together</a:t>
                </a:r>
              </a:p>
              <a:p>
                <a:pPr lvl="1"/>
                <a:r>
                  <a:rPr lang="en-US" sz="1800" dirty="0">
                    <a:solidFill>
                      <a:srgbClr val="000000"/>
                    </a:solidFill>
                  </a:rPr>
                  <a:t>Fundamental question that a thread asks in GPU computing: </a:t>
                </a:r>
              </a:p>
              <a:p>
                <a:pPr marL="344487" lvl="1" indent="0" algn="ctr">
                  <a:buNone/>
                </a:pPr>
                <a:r>
                  <a:rPr lang="en-US" sz="1800" b="1" dirty="0">
                    <a:solidFill>
                      <a:srgbClr val="C00000"/>
                    </a:solidFill>
                  </a:rPr>
                  <a:t>What work, or which task, do I have to do?</a:t>
                </a:r>
              </a:p>
              <a:p>
                <a:endParaRPr lang="en-US" sz="2200" dirty="0">
                  <a:solidFill>
                    <a:srgbClr val="000000"/>
                  </a:solidFill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</a:rPr>
                  <a:t>First, recall this: there is a limit on the number of threads you can squeeze in a CUDA block – you can have up to 1024 threads</a:t>
                </a:r>
              </a:p>
              <a:p>
                <a:pPr>
                  <a:buNone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r>
                  <a:rPr lang="en-US" sz="2200" u="sng" dirty="0">
                    <a:solidFill>
                      <a:srgbClr val="000000"/>
                    </a:solidFill>
                  </a:rPr>
                  <a:t>Note</a:t>
                </a:r>
                <a:r>
                  <a:rPr lang="en-US" sz="2200" dirty="0">
                    <a:solidFill>
                      <a:srgbClr val="000000"/>
                    </a:solidFill>
                  </a:rPr>
                  <a:t>: In the vast majority of applications you need to use many blocks (each of which contains the same number of threads,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) to get a job done. Next example puts things in perspective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2729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Vector (filled)"/>
          <p:cNvGrpSpPr/>
          <p:nvPr/>
        </p:nvGrpSpPr>
        <p:grpSpPr bwMode="hidden">
          <a:xfrm>
            <a:off x="1768929" y="3413292"/>
            <a:ext cx="7200800" cy="480053"/>
            <a:chOff x="1165920" y="2429027"/>
            <a:chExt cx="8640960" cy="432048"/>
          </a:xfrm>
        </p:grpSpPr>
        <p:sp>
          <p:nvSpPr>
            <p:cNvPr id="21" name="Rounded Rectangle 20"/>
            <p:cNvSpPr/>
            <p:nvPr/>
          </p:nvSpPr>
          <p:spPr bwMode="hidden">
            <a:xfrm>
              <a:off x="1165920" y="2429027"/>
              <a:ext cx="8640960" cy="432048"/>
            </a:xfrm>
            <a:prstGeom prst="roundRect">
              <a:avLst/>
            </a:prstGeom>
            <a:gradFill>
              <a:lin ang="10800000" scaled="0"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traight Connector 24"/>
            <p:cNvCxnSpPr/>
            <p:nvPr/>
          </p:nvCxnSpPr>
          <p:spPr bwMode="hidden">
            <a:xfrm flipV="1">
              <a:off x="332616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hidden">
            <a:xfrm flipV="1">
              <a:off x="224604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 bwMode="hidden">
            <a:xfrm flipV="1">
              <a:off x="278610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hidden">
            <a:xfrm flipV="1">
              <a:off x="170598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hidden">
            <a:xfrm flipV="1">
              <a:off x="143595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hidden">
            <a:xfrm flipV="1">
              <a:off x="197601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hidden">
            <a:xfrm flipV="1">
              <a:off x="251607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hidden">
            <a:xfrm flipV="1">
              <a:off x="305613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hidden">
            <a:xfrm flipV="1">
              <a:off x="548640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hidden">
            <a:xfrm flipV="1">
              <a:off x="440628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 bwMode="hidden">
            <a:xfrm flipV="1">
              <a:off x="494634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 bwMode="hidden">
            <a:xfrm flipV="1">
              <a:off x="386622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 bwMode="hidden">
            <a:xfrm flipV="1">
              <a:off x="359619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 bwMode="hidden">
            <a:xfrm flipV="1">
              <a:off x="413625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 bwMode="hidden">
            <a:xfrm flipV="1">
              <a:off x="467631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hidden">
            <a:xfrm flipV="1">
              <a:off x="521637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hidden">
            <a:xfrm flipV="1">
              <a:off x="764664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hidden">
            <a:xfrm flipV="1">
              <a:off x="656652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hidden">
            <a:xfrm flipV="1">
              <a:off x="710658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hidden">
            <a:xfrm flipV="1">
              <a:off x="602646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hidden">
            <a:xfrm flipV="1">
              <a:off x="575643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hidden">
            <a:xfrm flipV="1">
              <a:off x="629649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 bwMode="hidden">
            <a:xfrm flipV="1">
              <a:off x="683655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hidden">
            <a:xfrm flipV="1">
              <a:off x="737661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 bwMode="hidden">
            <a:xfrm flipV="1">
              <a:off x="872676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 bwMode="hidden">
            <a:xfrm flipV="1">
              <a:off x="926682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hidden">
            <a:xfrm flipV="1">
              <a:off x="818670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 bwMode="hidden">
            <a:xfrm flipV="1">
              <a:off x="791667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 bwMode="hidden">
            <a:xfrm flipV="1">
              <a:off x="845673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hidden">
            <a:xfrm flipV="1">
              <a:off x="899679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 bwMode="hidden">
            <a:xfrm flipV="1">
              <a:off x="953685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Indexing Demo: The multi-block case</a:t>
            </a:r>
          </a:p>
        </p:txBody>
      </p:sp>
      <p:sp>
        <p:nvSpPr>
          <p:cNvPr id="145" name="Content Placeholder 2"/>
          <p:cNvSpPr>
            <a:spLocks noGrp="1"/>
          </p:cNvSpPr>
          <p:nvPr>
            <p:ph idx="4294967295"/>
          </p:nvPr>
        </p:nvSpPr>
        <p:spPr>
          <a:xfrm>
            <a:off x="598715" y="1600200"/>
            <a:ext cx="8674100" cy="1371600"/>
          </a:xfrm>
        </p:spPr>
        <p:txBody>
          <a:bodyPr/>
          <a:lstStyle/>
          <a:p>
            <a:pPr lvl="0"/>
            <a:r>
              <a:rPr lang="en-GB" sz="2000" dirty="0">
                <a:solidFill>
                  <a:srgbClr val="000000"/>
                </a:solidFill>
              </a:rPr>
              <a:t>Multiple blocks – you will likely be using more than just </a:t>
            </a:r>
            <a:r>
              <a:rPr lang="en-GB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endParaRPr lang="en-GB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800" dirty="0">
                <a:solidFill>
                  <a:srgbClr val="000000"/>
                </a:solidFill>
              </a:rPr>
              <a:t>Consider indexing into an 1D array, </a:t>
            </a:r>
            <a:r>
              <a:rPr lang="en-GB" sz="1800" dirty="0">
                <a:solidFill>
                  <a:srgbClr val="0070C0"/>
                </a:solidFill>
              </a:rPr>
              <a:t>one thread accessing one element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</a:rPr>
              <a:t>Assume you have </a:t>
            </a:r>
            <a:r>
              <a:rPr lang="en-GB" sz="1800" b="1" u="sng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M=8</a:t>
            </a:r>
            <a:r>
              <a:rPr lang="en-GB" sz="1800" dirty="0">
                <a:solidFill>
                  <a:srgbClr val="000000"/>
                </a:solidFill>
              </a:rPr>
              <a:t> threads per block and the array is 32 entries long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598715" y="5105400"/>
            <a:ext cx="8991600" cy="1209675"/>
          </a:xfrm>
        </p:spPr>
        <p:txBody>
          <a:bodyPr/>
          <a:lstStyle/>
          <a:p>
            <a:r>
              <a:rPr lang="en-GB" sz="2000" dirty="0">
                <a:solidFill>
                  <a:srgbClr val="000000"/>
                </a:solidFill>
              </a:rPr>
              <a:t>With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sz="2000" dirty="0">
                <a:solidFill>
                  <a:srgbClr val="000000"/>
                </a:solidFill>
              </a:rPr>
              <a:t> threads per 1D CUDA block, the array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2000" dirty="0">
                <a:solidFill>
                  <a:srgbClr val="000000"/>
                </a:solidFill>
              </a:rPr>
              <a:t> that a thread works on is:</a:t>
            </a:r>
          </a:p>
          <a:p>
            <a:pPr marL="0" indent="0">
              <a:buNone/>
            </a:pPr>
            <a:endParaRPr lang="en-GB" sz="1000" dirty="0">
              <a:solidFill>
                <a:srgbClr val="8AAD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8AAD00"/>
                </a:solidFill>
                <a:latin typeface="Courier New" panose="02070309020205020404" pitchFamily="49" charset="0"/>
                <a:cs typeface="Courier New" pitchFamily="49" charset="0"/>
              </a:rPr>
              <a:t>	</a:t>
            </a:r>
            <a:r>
              <a:rPr lang="en-GB" sz="1600" b="1" dirty="0" err="1">
                <a:solidFill>
                  <a:srgbClr val="8AAD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b="1" dirty="0">
                <a:solidFill>
                  <a:srgbClr val="B9E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= 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GB" sz="1200" b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4" name="Vector (numbered)"/>
          <p:cNvGrpSpPr/>
          <p:nvPr/>
        </p:nvGrpSpPr>
        <p:grpSpPr>
          <a:xfrm>
            <a:off x="1768930" y="3413287"/>
            <a:ext cx="7200800" cy="480058"/>
            <a:chOff x="1165920" y="2969084"/>
            <a:chExt cx="8640960" cy="432052"/>
          </a:xfrm>
        </p:grpSpPr>
        <p:sp>
          <p:nvSpPr>
            <p:cNvPr id="67" name="Round Same Side Corner Rectangle 66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5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3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4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5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6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7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C00000"/>
                  </a:solidFill>
                </a:rPr>
                <a:t>6</a:t>
              </a:r>
            </a:p>
          </p:txBody>
        </p:sp>
      </p:grpSp>
      <p:grpSp>
        <p:nvGrpSpPr>
          <p:cNvPr id="194" name="threadIdx"/>
          <p:cNvGrpSpPr/>
          <p:nvPr/>
        </p:nvGrpSpPr>
        <p:grpSpPr>
          <a:xfrm>
            <a:off x="1768932" y="3037114"/>
            <a:ext cx="7200798" cy="345642"/>
            <a:chOff x="1165923" y="2495514"/>
            <a:chExt cx="8640958" cy="311078"/>
          </a:xfrm>
        </p:grpSpPr>
        <p:sp>
          <p:nvSpPr>
            <p:cNvPr id="146" name="TextBox 145"/>
            <p:cNvSpPr txBox="1"/>
            <p:nvPr/>
          </p:nvSpPr>
          <p:spPr bwMode="auto">
            <a:xfrm>
              <a:off x="1165923" y="2501893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6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threadIdx.x</a:t>
              </a:r>
              <a:endParaRPr lang="en-GB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 bwMode="auto">
            <a:xfrm>
              <a:off x="3326159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600" b="1" dirty="0" err="1">
                  <a:solidFill>
                    <a:schemeClr val="accent5">
                      <a:lumMod val="7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threadIdx.x</a:t>
              </a:r>
              <a:endParaRPr lang="en-GB" sz="16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 bwMode="auto">
            <a:xfrm>
              <a:off x="5486400" y="2501893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600" b="1" dirty="0" err="1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threadIdx.x</a:t>
              </a:r>
              <a:endParaRPr lang="en-GB" sz="1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 bwMode="auto">
            <a:xfrm>
              <a:off x="7646642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6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threadIdx.x</a:t>
              </a:r>
              <a:endParaRPr lang="en-GB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50" name="Left Brace 149"/>
          <p:cNvSpPr/>
          <p:nvPr/>
        </p:nvSpPr>
        <p:spPr>
          <a:xfrm rot="16200000">
            <a:off x="2556518" y="31263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Left Brace 150"/>
          <p:cNvSpPr/>
          <p:nvPr/>
        </p:nvSpPr>
        <p:spPr>
          <a:xfrm rot="16200000">
            <a:off x="4356718" y="31263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Left Brace 151"/>
          <p:cNvSpPr/>
          <p:nvPr/>
        </p:nvSpPr>
        <p:spPr>
          <a:xfrm rot="16200000">
            <a:off x="6156920" y="31263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Left Brace 153"/>
          <p:cNvSpPr/>
          <p:nvPr/>
        </p:nvSpPr>
        <p:spPr>
          <a:xfrm rot="16200000">
            <a:off x="7957121" y="31263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3" name="blockIdx"/>
          <p:cNvGrpSpPr/>
          <p:nvPr/>
        </p:nvGrpSpPr>
        <p:grpSpPr>
          <a:xfrm>
            <a:off x="1768928" y="4243380"/>
            <a:ext cx="7200798" cy="307779"/>
            <a:chOff x="1165919" y="3581153"/>
            <a:chExt cx="8640957" cy="277001"/>
          </a:xfrm>
        </p:grpSpPr>
        <p:sp>
          <p:nvSpPr>
            <p:cNvPr id="155" name="TextBox 154"/>
            <p:cNvSpPr txBox="1"/>
            <p:nvPr/>
          </p:nvSpPr>
          <p:spPr bwMode="auto">
            <a:xfrm>
              <a:off x="1165919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4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lang="en-GB" sz="14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= 0</a:t>
              </a: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3326162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400" b="1" dirty="0" err="1">
                  <a:solidFill>
                    <a:schemeClr val="accent5">
                      <a:lumMod val="7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lang="en-GB" sz="1400" b="1" dirty="0">
                  <a:solidFill>
                    <a:schemeClr val="accent5">
                      <a:lumMod val="7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</a:t>
              </a: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5486398" y="3581154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400" b="1" dirty="0" err="1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lang="en-GB" sz="14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 = 2</a:t>
              </a:r>
            </a:p>
          </p:txBody>
        </p:sp>
        <p:sp>
          <p:nvSpPr>
            <p:cNvPr id="159" name="TextBox 158"/>
            <p:cNvSpPr txBox="1"/>
            <p:nvPr/>
          </p:nvSpPr>
          <p:spPr bwMode="auto">
            <a:xfrm>
              <a:off x="7646637" y="3581153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lang="en-GB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 = 3</a:t>
              </a:r>
            </a:p>
          </p:txBody>
        </p:sp>
      </p:grpSp>
      <p:grpSp>
        <p:nvGrpSpPr>
          <p:cNvPr id="160" name="Vector (unnumbered)"/>
          <p:cNvGrpSpPr/>
          <p:nvPr/>
        </p:nvGrpSpPr>
        <p:grpSpPr>
          <a:xfrm>
            <a:off x="1768929" y="3413287"/>
            <a:ext cx="7200800" cy="480058"/>
            <a:chOff x="1165920" y="2969084"/>
            <a:chExt cx="8640960" cy="432052"/>
          </a:xfrm>
        </p:grpSpPr>
        <p:sp>
          <p:nvSpPr>
            <p:cNvPr id="161" name="Round Same Side Corner Rectangle 160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Round Same Side Corner Rectangle 162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</p:grpSp>
      <p:sp>
        <p:nvSpPr>
          <p:cNvPr id="153" name="Rectangle 77"/>
          <p:cNvSpPr>
            <a:spLocks noChangeArrowheads="1"/>
          </p:cNvSpPr>
          <p:nvPr/>
        </p:nvSpPr>
        <p:spPr bwMode="auto">
          <a:xfrm>
            <a:off x="92530" y="6642977"/>
            <a:ext cx="62388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700" dirty="0">
                <a:latin typeface="Arial" pitchFamily="34" charset="0"/>
              </a:rPr>
              <a:t>[NVIDIA]</a:t>
            </a:r>
            <a:r>
              <a:rPr lang="en-US" sz="700" dirty="0">
                <a:latin typeface="Garamond"/>
              </a:rPr>
              <a:t>→</a:t>
            </a:r>
            <a:endParaRPr lang="en-US" sz="700" dirty="0">
              <a:latin typeface="Arial" pitchFamily="34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6238" y="952900"/>
            <a:ext cx="6790640" cy="47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GB" sz="2000" dirty="0"/>
              <a:t>[Important to grasp: shows </a:t>
            </a:r>
            <a:r>
              <a:rPr lang="en-GB" sz="2000" dirty="0">
                <a:solidFill>
                  <a:srgbClr val="0070C0"/>
                </a:solidFill>
              </a:rPr>
              <a:t>thread-to-task</a:t>
            </a:r>
            <a:r>
              <a:rPr lang="en-GB" sz="2000" dirty="0"/>
              <a:t> mapping</a:t>
            </a:r>
            <a:r>
              <a:rPr lang="en-GB" sz="2400" dirty="0"/>
              <a:t>]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75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Array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GB" sz="2000" dirty="0">
              <a:solidFill>
                <a:srgbClr val="000000"/>
              </a:solidFill>
            </a:endParaRPr>
          </a:p>
          <a:p>
            <a:pPr lvl="0"/>
            <a:r>
              <a:rPr lang="en-GB" sz="2000" dirty="0">
                <a:solidFill>
                  <a:srgbClr val="000000"/>
                </a:solidFill>
              </a:rPr>
              <a:t>What is the array index that thread of index 5 in block of index 2 will work 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015631" y="4366804"/>
            <a:ext cx="8369300" cy="113347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6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M;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          =      5      +     2      * 8;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          = 21;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44" name="Vector (numbered)"/>
          <p:cNvGrpSpPr/>
          <p:nvPr/>
        </p:nvGrpSpPr>
        <p:grpSpPr>
          <a:xfrm>
            <a:off x="2133601" y="3126981"/>
            <a:ext cx="7200800" cy="480058"/>
            <a:chOff x="1165920" y="2969084"/>
            <a:chExt cx="8640960" cy="432052"/>
          </a:xfrm>
        </p:grpSpPr>
        <p:sp>
          <p:nvSpPr>
            <p:cNvPr id="67" name="Round Same Side Corner Rectangle 66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GB" sz="12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5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7030A0"/>
                  </a:solidFill>
                </a:rPr>
                <a:t>3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4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6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7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6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6532805" y="2619404"/>
            <a:ext cx="18001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5</a:t>
            </a:r>
          </a:p>
        </p:txBody>
      </p:sp>
      <p:sp>
        <p:nvSpPr>
          <p:cNvPr id="152" name="Left Brace 151"/>
          <p:cNvSpPr/>
          <p:nvPr/>
        </p:nvSpPr>
        <p:spPr>
          <a:xfrm rot="16200000">
            <a:off x="6521592" y="2840037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extBox 157"/>
          <p:cNvSpPr txBox="1"/>
          <p:nvPr/>
        </p:nvSpPr>
        <p:spPr bwMode="auto">
          <a:xfrm>
            <a:off x="5734000" y="3798998"/>
            <a:ext cx="18001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2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971639" y="2911785"/>
            <a:ext cx="225025" cy="337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8" name="Left Brace 227"/>
          <p:cNvSpPr/>
          <p:nvPr/>
        </p:nvSpPr>
        <p:spPr>
          <a:xfrm rot="5400000" flipV="1">
            <a:off x="2924165" y="2114370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TextBox 228"/>
          <p:cNvSpPr txBox="1"/>
          <p:nvPr/>
        </p:nvSpPr>
        <p:spPr bwMode="auto">
          <a:xfrm>
            <a:off x="2133601" y="2590801"/>
            <a:ext cx="18001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M = 8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72362" y="1066800"/>
            <a:ext cx="7393912" cy="480058"/>
            <a:chOff x="648363" y="1066800"/>
            <a:chExt cx="7228737" cy="480058"/>
          </a:xfrm>
        </p:grpSpPr>
        <p:sp>
          <p:nvSpPr>
            <p:cNvPr id="243" name="Round Same Side Corner Rectangle 242"/>
            <p:cNvSpPr/>
            <p:nvPr/>
          </p:nvSpPr>
          <p:spPr>
            <a:xfrm rot="16200000">
              <a:off x="520849" y="1194318"/>
              <a:ext cx="480054" cy="225025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87338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245" name="Round Same Side Corner Rectangle 244"/>
            <p:cNvSpPr/>
            <p:nvPr/>
          </p:nvSpPr>
          <p:spPr>
            <a:xfrm rot="5400000" flipH="1">
              <a:off x="7510592" y="1180347"/>
              <a:ext cx="480054" cy="252962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9841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32343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154846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77348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99851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222353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44856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8</a:t>
              </a: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267358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9</a:t>
              </a: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289861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312363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11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34866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12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57368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13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79871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14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02373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15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24876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16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447378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17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69881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18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492383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19</a:t>
              </a: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514886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20</a:t>
              </a: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537388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21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559891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22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582393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23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604896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24</a:t>
              </a: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73989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25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499014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26</a:t>
              </a: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6724039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27</a:t>
              </a: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6949064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28</a:t>
              </a: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7174089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29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7399113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30</a:t>
              </a:r>
            </a:p>
          </p:txBody>
        </p:sp>
      </p:grpSp>
      <p:grpSp>
        <p:nvGrpSpPr>
          <p:cNvPr id="341" name="Vector (numbered)"/>
          <p:cNvGrpSpPr/>
          <p:nvPr/>
        </p:nvGrpSpPr>
        <p:grpSpPr>
          <a:xfrm>
            <a:off x="2098402" y="5719908"/>
            <a:ext cx="7235998" cy="480058"/>
            <a:chOff x="1165920" y="2969084"/>
            <a:chExt cx="8683198" cy="432052"/>
          </a:xfrm>
        </p:grpSpPr>
        <p:sp>
          <p:nvSpPr>
            <p:cNvPr id="342" name="Round Same Side Corner Rectangle 341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44" name="Round Same Side Corner Rectangle 343"/>
            <p:cNvSpPr/>
            <p:nvPr/>
          </p:nvSpPr>
          <p:spPr>
            <a:xfrm rot="5400000" flipH="1">
              <a:off x="9476960" y="3028975"/>
              <a:ext cx="432048" cy="312269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8</a:t>
              </a:r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9</a:t>
              </a:r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11</a:t>
              </a: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12</a:t>
              </a: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13</a:t>
              </a: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14</a:t>
              </a: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15</a:t>
              </a: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16</a:t>
              </a: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17</a:t>
              </a: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18</a:t>
              </a: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19</a:t>
              </a: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20</a:t>
              </a:r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22</a:t>
              </a: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23</a:t>
              </a: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24</a:t>
              </a: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25</a:t>
              </a: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26</a:t>
              </a: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27</a:t>
              </a: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28</a:t>
              </a:r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29</a:t>
              </a: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30</a:t>
              </a:r>
            </a:p>
          </p:txBody>
        </p:sp>
      </p:grpSp>
      <p:sp>
        <p:nvSpPr>
          <p:cNvPr id="111" name="Rectangle 77"/>
          <p:cNvSpPr>
            <a:spLocks noChangeArrowheads="1"/>
          </p:cNvSpPr>
          <p:nvPr/>
        </p:nvSpPr>
        <p:spPr bwMode="auto">
          <a:xfrm>
            <a:off x="101601" y="6623816"/>
            <a:ext cx="6880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" dirty="0">
                <a:latin typeface="Arial" pitchFamily="34" charset="0"/>
              </a:rPr>
              <a:t>[NVIDIA]</a:t>
            </a:r>
            <a:r>
              <a:rPr lang="en-US" sz="800" dirty="0">
                <a:latin typeface="Garamond"/>
              </a:rPr>
              <a:t>→</a:t>
            </a:r>
            <a:endParaRPr lang="en-US" sz="800" dirty="0">
              <a:latin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5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52" grpId="0" animBg="1"/>
      <p:bldP spid="158" grpId="0"/>
      <p:bldP spid="228" grpId="0" animBg="1"/>
      <p:bldP spid="2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Recurring Theme in CUDA Programming</a:t>
            </a:r>
            <a:br>
              <a:rPr lang="en-US" sz="3000" dirty="0"/>
            </a:br>
            <a:r>
              <a:rPr lang="en-US" sz="1800" dirty="0"/>
              <a:t>[summarizing previous discussion, started after CUDA Example]</a:t>
            </a:r>
            <a:endParaRPr lang="en-US" sz="3000" dirty="0"/>
          </a:p>
        </p:txBody>
      </p:sp>
      <p:sp>
        <p:nvSpPr>
          <p:cNvPr id="899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Imagine </a:t>
            </a:r>
            <a:r>
              <a:rPr lang="en-US" sz="2000" dirty="0">
                <a:solidFill>
                  <a:srgbClr val="0070C0"/>
                </a:solidFill>
              </a:rPr>
              <a:t>you are one of many threads</a:t>
            </a:r>
            <a:r>
              <a:rPr lang="en-US" sz="2000" dirty="0"/>
              <a:t>; you have your thread index &amp; block index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Two things need to be addressed</a:t>
            </a:r>
          </a:p>
          <a:p>
            <a:endParaRPr lang="en-US" sz="2000" dirty="0"/>
          </a:p>
          <a:p>
            <a:pPr lvl="1">
              <a:buFont typeface="+mj-lt"/>
              <a:buAutoNum type="arabicPeriod"/>
            </a:pPr>
            <a:r>
              <a:rPr lang="en-US" sz="1800" dirty="0">
                <a:solidFill>
                  <a:srgbClr val="C00000"/>
                </a:solidFill>
              </a:rPr>
              <a:t>You need to figure out the work, or the job, you need to take care of</a:t>
            </a:r>
          </a:p>
          <a:p>
            <a:pPr lvl="2"/>
            <a:r>
              <a:rPr lang="en-US" sz="1600" dirty="0"/>
              <a:t>Just like we did on previous slide, where thread 5 in block 2 realized it needed to work on entry 21</a:t>
            </a:r>
          </a:p>
          <a:p>
            <a:pPr lvl="1">
              <a:buFont typeface="+mj-lt"/>
              <a:buAutoNum type="arabicPeriod"/>
            </a:pPr>
            <a:endParaRPr lang="en-US" sz="1800" dirty="0"/>
          </a:p>
          <a:p>
            <a:pPr lvl="1">
              <a:buFont typeface="+mj-lt"/>
              <a:buAutoNum type="arabicPeriod"/>
            </a:pPr>
            <a:r>
              <a:rPr lang="en-US" sz="1800" dirty="0">
                <a:solidFill>
                  <a:srgbClr val="C00000"/>
                </a:solidFill>
              </a:rPr>
              <a:t>You have to make sure you actually need to do that work</a:t>
            </a:r>
          </a:p>
          <a:p>
            <a:pPr lvl="2"/>
            <a:r>
              <a:rPr lang="en-US" sz="1600" dirty="0"/>
              <a:t>In many problems there are threads that need not do any work</a:t>
            </a:r>
          </a:p>
          <a:p>
            <a:pPr lvl="2"/>
            <a:r>
              <a:rPr lang="en-US" sz="1600" dirty="0"/>
              <a:t>Example: you launch 2 blocks with 512 threads; your array is only 1000 elements long; 24 threads at the end might do nothing </a:t>
            </a:r>
          </a:p>
          <a:p>
            <a:pPr lvl="3"/>
            <a:r>
              <a:rPr lang="en-US" sz="1400" dirty="0"/>
              <a:t>“24 threads at the end might do nothing” – depending on the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84993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[short topic]: </a:t>
            </a:r>
            <a:r>
              <a:rPr lang="en-US" sz="3200" dirty="0"/>
              <a:t>Timing Your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Timing support – part of the CUDA API</a:t>
            </a:r>
          </a:p>
          <a:p>
            <a:pPr lvl="1"/>
            <a:r>
              <a:rPr lang="en-US" sz="1800" dirty="0"/>
              <a:t>You pick it up as soon as you include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8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cuda.h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1800" dirty="0"/>
          </a:p>
          <a:p>
            <a:pPr lvl="1"/>
            <a:r>
              <a:rPr lang="en-US" sz="1800" dirty="0"/>
              <a:t>Provides cross-platform compatibility </a:t>
            </a:r>
          </a:p>
          <a:p>
            <a:pPr lvl="1"/>
            <a:r>
              <a:rPr lang="en-US" sz="1800" dirty="0"/>
              <a:t>Deals with the asynchronous nature of the device calls by relying on events and forced synchronization</a:t>
            </a:r>
          </a:p>
          <a:p>
            <a:pPr lvl="1"/>
            <a:endParaRPr lang="en-US" dirty="0"/>
          </a:p>
          <a:p>
            <a:r>
              <a:rPr lang="en-US" sz="2000" dirty="0"/>
              <a:t>Reports time in milliseconds, accurate within 0.5 microseconds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From NVIDIA CUDA Library Documentation:</a:t>
            </a:r>
          </a:p>
          <a:p>
            <a:pPr marL="400050" lvl="1" indent="0">
              <a:buNone/>
            </a:pPr>
            <a:r>
              <a:rPr lang="en-US" sz="1800" i="1" dirty="0"/>
              <a:t>Computes the elapsed time between two events (in milliseconds with a resolution of around 0.5 microseconds). If either event has not been recorded yet, this function returns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cudaErrorInvalidValue</a:t>
            </a:r>
            <a:r>
              <a:rPr lang="en-US" sz="1800" i="1" dirty="0"/>
              <a:t>. If either event has been recorded with a non-zero stream, the result is undefined.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89CB-F60A-4C2A-81E8-30C53FF816FA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844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Example: timing a GPU call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89CB-F60A-4C2A-81E8-30C53FF816FA}" type="slidenum">
              <a:rPr lang="en-US" altLang="en-US" smtClean="0"/>
              <a:pPr/>
              <a:t>69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2013358" y="1568708"/>
            <a:ext cx="7892642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#include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#include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cuda.h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400" dirty="0">
              <a:solidFill>
                <a:srgbClr val="A3151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main()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cudaEvent_t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cudaEventCreate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cudaEventCreate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cudaEventRecord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0);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yourKernelCallComesHere</a:t>
            </a:r>
            <a:r>
              <a:rPr lang="en-US" sz="1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&lt;&lt;&lt;</a:t>
            </a:r>
            <a:r>
              <a:rPr lang="en-US" sz="1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NumBlk,NumThrds</a:t>
            </a:r>
            <a:r>
              <a:rPr lang="en-US" sz="1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&gt;&gt;&gt;(</a:t>
            </a:r>
            <a:r>
              <a:rPr lang="en-US" sz="1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args</a:t>
            </a:r>
            <a:r>
              <a:rPr lang="en-US" sz="1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cudaEventRecord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0);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cudaEventSynchronize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elapsedTime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cudaEventElapsedTime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elapsedTime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"Time to get device properties: "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elapsedTime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" </a:t>
            </a:r>
            <a:r>
              <a:rPr lang="en-US" sz="1400" dirty="0" err="1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ms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\n"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cudaEventDestroy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cudaEventDestroy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0;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695189" y="4419600"/>
            <a:ext cx="6858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Node, 2015 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6858000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6317-70AC-4AE5-9CBB-AC3D12EDE09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67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/>
              <a:t>NVIDIA GPU Roadmap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0C-5EC0-4A30-9E3E-F1AD4B17CF03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2711010" y="6152811"/>
            <a:ext cx="508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Latest architecture for scientific computing: Volta</a:t>
            </a:r>
          </a:p>
        </p:txBody>
      </p:sp>
      <p:pic>
        <p:nvPicPr>
          <p:cNvPr id="1026" name="Picture 2" descr="http://cdn.videocardz.com/1/2016/03/GPU-Roadmap-GTC-2015-HGEM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69" y="1562147"/>
            <a:ext cx="8132445" cy="385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6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computing: eager to accommodate Machine Learning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30" y="1298765"/>
            <a:ext cx="7762013" cy="48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46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55,-928365327,C:\BobC\_Mission\__Intel Software College\Courses\__SVN\FT3.0\OpenMP3.0LabsPS\02 Programming with OpenMP 3 0 rev3.0.02.ppc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.pptx" id="{E71FD5FE-4702-439D-898E-DFF52B56CE8E}" vid="{2AED60D7-16AB-4674-BBCD-2532FAE877C5}"/>
    </a:ext>
  </a:extLst>
</a:theme>
</file>

<file path=ppt/theme/theme3.xml><?xml version="1.0" encoding="utf-8"?>
<a:theme xmlns:a="http://schemas.openxmlformats.org/drawingml/2006/main" name="1_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.pptx" id="{E71FD5FE-4702-439D-898E-DFF52B56CE8E}" vid="{2AED60D7-16AB-4674-BBCD-2532FAE877C5}"/>
    </a:ext>
  </a:extLst>
</a:theme>
</file>

<file path=ppt/theme/theme4.xml><?xml version="1.0" encoding="utf-8"?>
<a:theme xmlns:a="http://schemas.openxmlformats.org/drawingml/2006/main" name="2_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.pptx" id="{E71FD5FE-4702-439D-898E-DFF52B56CE8E}" vid="{2AED60D7-16AB-4674-BBCD-2532FAE877C5}"/>
    </a:ext>
  </a:extLst>
</a:theme>
</file>

<file path=ppt/theme/theme5.xml><?xml version="1.0" encoding="utf-8"?>
<a:theme xmlns:a="http://schemas.openxmlformats.org/drawingml/2006/main" name="3_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.pptx" id="{E71FD5FE-4702-439D-898E-DFF52B56CE8E}" vid="{2AED60D7-16AB-4674-BBCD-2532FAE877C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12272</TotalTime>
  <Words>7284</Words>
  <Application>Microsoft Office PowerPoint</Application>
  <PresentationFormat>Widescreen</PresentationFormat>
  <Paragraphs>1430</Paragraphs>
  <Slides>69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69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Courier</vt:lpstr>
      <vt:lpstr>Courier New</vt:lpstr>
      <vt:lpstr>Garamond</vt:lpstr>
      <vt:lpstr>Palatino</vt:lpstr>
      <vt:lpstr>Tahoma</vt:lpstr>
      <vt:lpstr>Times New Roman</vt:lpstr>
      <vt:lpstr>Trebuchet MS</vt:lpstr>
      <vt:lpstr>Verdana</vt:lpstr>
      <vt:lpstr>Wingdings</vt:lpstr>
      <vt:lpstr>Custom Design</vt:lpstr>
      <vt:lpstr>Main</vt:lpstr>
      <vt:lpstr>1_Main</vt:lpstr>
      <vt:lpstr>2_Main</vt:lpstr>
      <vt:lpstr>3_Main</vt:lpstr>
      <vt:lpstr>ME759 High Performance Computing for Applications in Engineering  [Spring 2020] </vt:lpstr>
      <vt:lpstr>Quote of the day</vt:lpstr>
      <vt:lpstr>Before we get going…</vt:lpstr>
      <vt:lpstr>GPU Computing with CUDA</vt:lpstr>
      <vt:lpstr>The long view</vt:lpstr>
      <vt:lpstr>Typical Hardware Architecture</vt:lpstr>
      <vt:lpstr>Euler Node, 2015 Vintage</vt:lpstr>
      <vt:lpstr>NVIDIA GPU Roadmap</vt:lpstr>
      <vt:lpstr>GPU computing: eager to accommodate Machine Learning needs</vt:lpstr>
      <vt:lpstr>Fermi: High-level Perspective</vt:lpstr>
      <vt:lpstr>The Fermi Architecture</vt:lpstr>
      <vt:lpstr>NVIDIA Volta GV100: microarchitecture schematic and nomenclature</vt:lpstr>
      <vt:lpstr>NVIDIA Volta GV100: microarchitecture schematic and nomenclature</vt:lpstr>
      <vt:lpstr>Performance overview, last four NVIDIA GPU generations</vt:lpstr>
      <vt:lpstr>Theoretical GFLOP/s</vt:lpstr>
      <vt:lpstr>High Speed Requires High Bandwidth</vt:lpstr>
      <vt:lpstr>Bandwidth in a CPU-GPU System</vt:lpstr>
      <vt:lpstr>Info on Previous Slide</vt:lpstr>
      <vt:lpstr>Bandwidths, GPU computing w/ NVIDIA</vt:lpstr>
      <vt:lpstr>Speed-ups, GPU Computing: What’s reasonable to expect?</vt:lpstr>
      <vt:lpstr>Coarse Grain vs. Fine Grain Parallelism</vt:lpstr>
      <vt:lpstr>Coarse Grain vs. Fine Grain Parallelism</vt:lpstr>
      <vt:lpstr>GPGPU Computing: when started, why started</vt:lpstr>
      <vt:lpstr>GPGPU Computing: how carried out</vt:lpstr>
      <vt:lpstr>CUDA: Making the GPU Tick…</vt:lpstr>
      <vt:lpstr>CUDA Programming Model: GPU as a Highly Multithreaded Coprocessor</vt:lpstr>
      <vt:lpstr>Compute Capability [of a Device] vs. CUDA Version</vt:lpstr>
      <vt:lpstr>NVIDIA Compute Capability</vt:lpstr>
      <vt:lpstr>Compatibility Issues, software-wise</vt:lpstr>
      <vt:lpstr>The CUDA Execution Model</vt:lpstr>
      <vt:lpstr>The CUDA Execution Model</vt:lpstr>
      <vt:lpstr>The CUDA Execution Model: Three Opportunities for Asynchronous Execution</vt:lpstr>
      <vt:lpstr>Languages Supported in CUDA</vt:lpstr>
      <vt:lpstr>The CUDA-enabled ecosystem for GPU Computing</vt:lpstr>
      <vt:lpstr>The NVIDIA CUDA-enabled hardware</vt:lpstr>
      <vt:lpstr>CUDA, First Example</vt:lpstr>
      <vt:lpstr>CUDA Function Declarations: (the “C with extensions” part)</vt:lpstr>
      <vt:lpstr>Following Up on our Example: Segue into the “Execution Configuration”</vt:lpstr>
      <vt:lpstr>GPU Execution Configuration</vt:lpstr>
      <vt:lpstr>Review of Nomenclature</vt:lpstr>
      <vt:lpstr>[New Topic] The concept of Execution Configuration</vt:lpstr>
      <vt:lpstr>Example</vt:lpstr>
      <vt:lpstr>Execution Configuration Constraints</vt:lpstr>
      <vt:lpstr>More on the Execution Configuration</vt:lpstr>
      <vt:lpstr>Block and Thread Index (Idx)</vt:lpstr>
      <vt:lpstr>A Couple of Built-In Variables [Critical in supporting the SIMD parallel computing paradigm]</vt:lpstr>
      <vt:lpstr>Check your understanding</vt:lpstr>
      <vt:lpstr>PowerPoint Presentation</vt:lpstr>
      <vt:lpstr>Simple Example: Matrix Multiplication</vt:lpstr>
      <vt:lpstr>Prelude: on the Matrix Data Structure</vt:lpstr>
      <vt:lpstr>Square Matrix Multiplication Example</vt:lpstr>
      <vt:lpstr>Multiply Using One Thread Block</vt:lpstr>
      <vt:lpstr>Matrix Multiplication: sequential approach, coded in C</vt:lpstr>
      <vt:lpstr>Step 1: Matrix Multiplication, Host-side. Main Program Code</vt:lpstr>
      <vt:lpstr>Step 2: Matrix Multiplication [host-side code]</vt:lpstr>
      <vt:lpstr>Step 3: Matrix Multiplication - Device-side Kernel Function</vt:lpstr>
      <vt:lpstr>Step 4: Some Loose Ends</vt:lpstr>
      <vt:lpstr>Before Moving On… [Some Words of Wisdom]</vt:lpstr>
      <vt:lpstr>CUDA, Another Example (1/2)</vt:lpstr>
      <vt:lpstr>CUDA, Another Example (2/2) </vt:lpstr>
      <vt:lpstr>if( whichEntry&lt;size ): Why Do I Need this Test?</vt:lpstr>
      <vt:lpstr>Execution Configuration Related</vt:lpstr>
      <vt:lpstr>PowerPoint Presentation</vt:lpstr>
      <vt:lpstr>Array Indexing Issues</vt:lpstr>
      <vt:lpstr>Array Indexing Demo: The multi-block case</vt:lpstr>
      <vt:lpstr>Example: Array Indexing</vt:lpstr>
      <vt:lpstr>Recurring Theme in CUDA Programming [summarizing previous discussion, started after CUDA Example]</vt:lpstr>
      <vt:lpstr>[short topic]: Timing Your Application</vt:lpstr>
      <vt:lpstr>Timing Example: timing a GPU call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Negrut</dc:creator>
  <cp:lastModifiedBy>Dan Negrut</cp:lastModifiedBy>
  <cp:revision>387</cp:revision>
  <dcterms:created xsi:type="dcterms:W3CDTF">2018-05-16T17:28:20Z</dcterms:created>
  <dcterms:modified xsi:type="dcterms:W3CDTF">2020-02-10T16:44:56Z</dcterms:modified>
</cp:coreProperties>
</file>